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7"/>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T Commons Pro" charset="1" panose="020B0103030102020204"/>
      <p:regular r:id="rId10"/>
    </p:embeddedFont>
    <p:embeddedFont>
      <p:font typeface="TT Commons Pro Bold" charset="1" panose="020B0103030102020204"/>
      <p:regular r:id="rId11"/>
    </p:embeddedFont>
    <p:embeddedFont>
      <p:font typeface="TT Commons Pro Italics" charset="1" panose="020B0103030102020204"/>
      <p:regular r:id="rId12"/>
    </p:embeddedFont>
    <p:embeddedFont>
      <p:font typeface="TT Commons Pro Bold Italics" charset="1" panose="020B0103030102020204"/>
      <p:regular r:id="rId13"/>
    </p:embeddedFont>
    <p:embeddedFont>
      <p:font typeface="Helios Extended" charset="1" panose="02000505040000020004"/>
      <p:regular r:id="rId14"/>
    </p:embeddedFont>
    <p:embeddedFont>
      <p:font typeface="Helios Extended Bold" charset="1" panose="02000805050000020004"/>
      <p:regular r:id="rId15"/>
    </p:embeddedFont>
    <p:embeddedFont>
      <p:font typeface="Helios Extended Italics" charset="1" panose="02000505000000090004"/>
      <p:regular r:id="rId16"/>
    </p:embeddedFont>
    <p:embeddedFont>
      <p:font typeface="Helios Extended Bold Italics" charset="1" panose="02000805000000090004"/>
      <p:regular r:id="rId17"/>
    </p:embeddedFont>
    <p:embeddedFont>
      <p:font typeface="Now" charset="1" panose="00000500000000000000"/>
      <p:regular r:id="rId18"/>
    </p:embeddedFont>
    <p:embeddedFont>
      <p:font typeface="Now Bold" charset="1" panose="00000800000000000000"/>
      <p:regular r:id="rId19"/>
    </p:embeddedFont>
    <p:embeddedFont>
      <p:font typeface="Now Thin" charset="1" panose="00000300000000000000"/>
      <p:regular r:id="rId20"/>
    </p:embeddedFont>
    <p:embeddedFont>
      <p:font typeface="Now Light" charset="1" panose="00000400000000000000"/>
      <p:regular r:id="rId21"/>
    </p:embeddedFont>
    <p:embeddedFont>
      <p:font typeface="Now Medium" charset="1" panose="00000600000000000000"/>
      <p:regular r:id="rId22"/>
    </p:embeddedFont>
    <p:embeddedFont>
      <p:font typeface="Now Heavy" charset="1" panose="00000A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notesMasters/notesMaster1.xml" Type="http://schemas.openxmlformats.org/officeDocument/2006/relationships/notesMaster"/><Relationship Id="rId38" Target="theme/theme2.xml" Type="http://schemas.openxmlformats.org/officeDocument/2006/relationships/theme"/><Relationship Id="rId39" Target="notesSlides/notesSlide1.xml" Type="http://schemas.openxmlformats.org/officeDocument/2006/relationships/notesSlide"/><Relationship Id="rId4" Target="theme/theme1.xml" Type="http://schemas.openxmlformats.org/officeDocument/2006/relationships/theme"/><Relationship Id="rId40" Target="notesSlides/notesSlide2.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Halo semua, perkenalkan saya Husna dari Qeurous-squad dan disini, izinkan saya untuk memperkenalkan solusi kami </a:t>
            </a:r>
          </a:p>
          <a:p>
            <a:r>
              <a:rPr lang="en-US"/>
              <a:t/>
            </a:r>
          </a:p>
          <a:p>
            <a:r>
              <a:rPr lang="en-US"/>
              <a:t>PatientRePro</a:t>
            </a:r>
          </a:p>
          <a:p>
            <a:r>
              <a:rPr lang="en-US"/>
              <a:t/>
            </a:r>
          </a:p>
          <a:p>
            <a:r>
              <a:rPr lang="en-US"/>
              <a:t>[Next Slides]</a:t>
            </a:r>
          </a:p>
          <a:p>
            <a:r>
              <a:rPr lang="en-US"/>
              <a:t>Berikut adalah rekan-rekan saya yaitu Devina dan Moudy yang membantu dalam pembuatan proejct ini</a:t>
            </a:r>
          </a:p>
          <a:p>
            <a:r>
              <a:rPr lang="en-US"/>
              <a:t/>
            </a:r>
          </a:p>
          <a:p>
            <a:r>
              <a:rPr lang="en-US"/>
              <a:t>[Next Slides]</a:t>
            </a:r>
          </a:p>
          <a:p>
            <a:r>
              <a:rPr lang="en-US"/>
              <a:t>Sebelumnya, saya ingin mengutip Qoute yang kami gunakan sebagai tujuan utama kami dalam memberikan impact untuk masyarakat melailui PatientRePro yaitu “"Predicting readmission isn't just about numbers; it's about giving every patient a fighting chance."</a:t>
            </a:r>
          </a:p>
          <a:p>
            <a:r>
              <a:rPr lang="en-US"/>
              <a:t/>
            </a:r>
          </a:p>
          <a:p>
            <a:r>
              <a:rPr lang="en-US"/>
              <a:t>[Next Slides]</a:t>
            </a:r>
          </a:p>
          <a:p>
            <a:r>
              <a:rPr lang="en-US"/>
              <a:t/>
            </a:r>
          </a:p>
          <a:p>
            <a:r>
              <a:rPr lang="en-US"/>
              <a:t>Hospital readmissions dalam jangka waktu singkat setelah kepulangan adalah salah satu isu terbesar di dunia kesehatan</a:t>
            </a:r>
          </a:p>
          <a:p>
            <a:r>
              <a:rPr lang="en-US"/>
              <a:t>Periode 30 hari dianggap sebagai patokan yang penting untukl mengindikasikan masalah dalam kualitas perawatan atau per setelah pemulangan. Maka dari itu Unplanned readmissions membahayakan kesehatan pasien dan meningkatkan biaya kesehatan</a:t>
            </a:r>
          </a:p>
          <a:p>
            <a:r>
              <a:rPr lang="en-US"/>
              <a:t/>
            </a:r>
          </a:p>
          <a:p>
            <a:r>
              <a:rPr lang="en-US"/>
              <a:t/>
            </a:r>
          </a:p>
          <a:p>
            <a:r>
              <a:rPr lang="en-US"/>
              <a:t>[Next Slides]</a:t>
            </a:r>
          </a:p>
          <a:p>
            <a:r>
              <a:rPr lang="en-US"/>
              <a:t>Menguatkan problem statemet yang saya jelaskan sebelumnya, Dunia medis saat ini berhadapan dengan tantangan berat di mulai dari  tingkat readmission yang tinggi, Biaya operasional yang melonjak, sumber daya yang terkuras dan tidak siap, serta Sistem yang tidak terpusat dan tidak terintegrasi dan resiko kelalain dalam perawatan pasien setelah pemulangan</a:t>
            </a:r>
          </a:p>
          <a:p>
            <a:r>
              <a:rPr lang="en-US"/>
              <a:t/>
            </a:r>
          </a:p>
          <a:p>
            <a:r>
              <a:rPr lang="en-US"/>
              <a:t>[Next Slides]</a:t>
            </a:r>
          </a:p>
          <a:p>
            <a:r>
              <a:rPr lang="en-US"/>
              <a:t>Dengan itu, kami memperkenalkan PatientRePro. PatientRePro adalah aplikasi revolusioner yang menggabungkan kecanggihan Machine Learning dengan data medis, menciptakan solusi yang memungkinkan profesional kesehatan untuk mengantisipasi dan meminimalisir risiko readmission.</a:t>
            </a:r>
          </a:p>
          <a:p>
            <a:r>
              <a:rPr lang="en-US"/>
              <a:t/>
            </a:r>
          </a:p>
          <a:p>
            <a:r>
              <a:rPr lang="en-US"/>
              <a:t>[Next Slides]</a:t>
            </a:r>
          </a:p>
          <a:p>
            <a:r>
              <a:rPr lang="en-US"/>
              <a:t>Fitur utama dari PatientRePro adalah</a:t>
            </a:r>
          </a:p>
          <a:p>
            <a:r>
              <a:rPr lang="en-US"/>
              <a:t>Input Riwayat Medis yang mendetail.</a:t>
            </a:r>
          </a:p>
          <a:p>
            <a:r>
              <a:rPr lang="en-US"/>
              <a:t>Prediksi Readmission yang Akurat.</a:t>
            </a:r>
          </a:p>
          <a:p>
            <a:r>
              <a:rPr lang="en-US"/>
              <a:t>Penyimpanan Data Pasien yang Terintegrasi.</a:t>
            </a:r>
          </a:p>
          <a:p>
            <a:r>
              <a:rPr lang="en-US"/>
              <a:t>Laporan Diagnosa Komprehensif.</a:t>
            </a:r>
          </a:p>
          <a:p>
            <a:r>
              <a:rPr lang="en-US"/>
              <a:t/>
            </a:r>
          </a:p>
          <a:p>
            <a:r>
              <a:rPr lang="en-US"/>
              <a:t>Dengan PatientRePro, kami tidak hanya menyediakan data. Kami memberikan wawasan. Wawasan yang mendalam tentang kesehatan pasien, memungkinkan perawatan yang lebih proaktif dan efektif.</a:t>
            </a:r>
          </a:p>
          <a:p>
            <a:r>
              <a:rPr lang="en-US"/>
              <a:t>[Next Slides] </a:t>
            </a:r>
          </a:p>
          <a:p>
            <a:r>
              <a:rPr lang="en-US"/>
              <a:t>Business Model yang di terapkan oleh PatientRePro ada B2B dimana Target utama PatientRePro adalah rumah sakit dan lembaga perawatan kesehatan berdedikasi untuk meningkatkan standar perawatan mereka, dengan memahami dan merespons risiko pasien dengan lebih cepat dan tepat.</a:t>
            </a:r>
          </a:p>
          <a:p>
            <a:r>
              <a:rPr lang="en-US"/>
              <a:t/>
            </a:r>
          </a:p>
          <a:p>
            <a:r>
              <a:rPr lang="en-US"/>
              <a:t>[Next Slides]</a:t>
            </a:r>
          </a:p>
          <a:p>
            <a:r>
              <a:rPr lang="en-US"/>
              <a:t>Selanjutnya Strategi yang berbeda akan diterapkan untuk tiap institusi kesehatan di mulai dari lembaga perawatan kesehatan tingkat atas dan lembaga perawatan kesehatan berpendapatan menengah-kebawah serta rumah sakit umum</a:t>
            </a:r>
          </a:p>
          <a:p>
            <a:r>
              <a:rPr lang="en-US"/>
              <a:t/>
            </a:r>
          </a:p>
          <a:p>
            <a:r>
              <a:rPr lang="en-US"/>
              <a:t>[Next Slides] </a:t>
            </a:r>
          </a:p>
          <a:p>
            <a:r>
              <a:rPr lang="en-US"/>
              <a:t>Untuk informasi lebih lanjut, silakan lihat lampiran kami yang berisi strategi go-to-market dan detail lainnya. Mari kita berkolaborasi dan memberikan setiap pasien kesempatan terbaik untuk kesehatan yang lebih baik!</a:t>
            </a:r>
          </a:p>
          <a:p>
            <a:r>
              <a:rPr lang="en-US"/>
              <a:t/>
            </a:r>
          </a:p>
          <a:p>
            <a:r>
              <a:rPr lang="en-US"/>
              <a:t>Selanjutnya kami akan menampilkan demo singkat untuk solusi kami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Hal ini akan tidak hanya mengurangi biaya rumah sakit, tetapi juga meningkatkan hasil pasien melalui perawatan pasca-pemulangan yang lebih baik. Dengan mengidentifikasi faktor risiko kepulangan ulang, ini memastikan alokasi sumber daya yang optimal di dalam lembaga perawatan kesehatan.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 Id="rId7" Target="../media/image1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585740"/>
            <a:ext cx="18288000" cy="5236410"/>
            <a:chOff x="0" y="0"/>
            <a:chExt cx="6186311" cy="1771329"/>
          </a:xfrm>
        </p:grpSpPr>
        <p:sp>
          <p:nvSpPr>
            <p:cNvPr name="Freeform 3" id="3"/>
            <p:cNvSpPr/>
            <p:nvPr/>
          </p:nvSpPr>
          <p:spPr>
            <a:xfrm flipH="false" flipV="false" rot="0">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path>
              </a:pathLst>
            </a:custGeom>
            <a:solidFill>
              <a:srgbClr val="4A64B8"/>
            </a:solidFill>
          </p:spPr>
        </p:sp>
      </p:grpSp>
      <p:grpSp>
        <p:nvGrpSpPr>
          <p:cNvPr name="Group 4" id="4"/>
          <p:cNvGrpSpPr/>
          <p:nvPr/>
        </p:nvGrpSpPr>
        <p:grpSpPr>
          <a:xfrm rot="0">
            <a:off x="1665945" y="2522096"/>
            <a:ext cx="15147865" cy="5657850"/>
            <a:chOff x="0" y="0"/>
            <a:chExt cx="5124092" cy="1913890"/>
          </a:xfrm>
        </p:grpSpPr>
        <p:sp>
          <p:nvSpPr>
            <p:cNvPr name="Freeform 5" id="5"/>
            <p:cNvSpPr/>
            <p:nvPr/>
          </p:nvSpPr>
          <p:spPr>
            <a:xfrm flipH="false" flipV="false" rot="0">
              <a:off x="0" y="0"/>
              <a:ext cx="5124093" cy="1913890"/>
            </a:xfrm>
            <a:custGeom>
              <a:avLst/>
              <a:gdLst/>
              <a:ahLst/>
              <a:cxnLst/>
              <a:rect r="r" b="b" t="t" l="l"/>
              <a:pathLst>
                <a:path h="1913890" w="5124093">
                  <a:moveTo>
                    <a:pt x="4999632" y="1913890"/>
                  </a:moveTo>
                  <a:lnTo>
                    <a:pt x="124460" y="1913890"/>
                  </a:lnTo>
                  <a:cubicBezTo>
                    <a:pt x="55880" y="1913890"/>
                    <a:pt x="0" y="1858010"/>
                    <a:pt x="0" y="1789430"/>
                  </a:cubicBezTo>
                  <a:lnTo>
                    <a:pt x="0" y="124460"/>
                  </a:lnTo>
                  <a:cubicBezTo>
                    <a:pt x="0" y="55880"/>
                    <a:pt x="55880" y="0"/>
                    <a:pt x="124460" y="0"/>
                  </a:cubicBezTo>
                  <a:lnTo>
                    <a:pt x="4999633" y="0"/>
                  </a:lnTo>
                  <a:cubicBezTo>
                    <a:pt x="5068213" y="0"/>
                    <a:pt x="5124093" y="55880"/>
                    <a:pt x="5124093" y="124460"/>
                  </a:cubicBezTo>
                  <a:lnTo>
                    <a:pt x="5124093" y="1789430"/>
                  </a:lnTo>
                  <a:cubicBezTo>
                    <a:pt x="5124093" y="1858010"/>
                    <a:pt x="5068213" y="1913890"/>
                    <a:pt x="4999633" y="1913890"/>
                  </a:cubicBezTo>
                </a:path>
              </a:pathLst>
            </a:custGeom>
            <a:solidFill>
              <a:srgbClr val="09427D"/>
            </a:solidFill>
          </p:spPr>
        </p:sp>
      </p:grpSp>
      <p:grpSp>
        <p:nvGrpSpPr>
          <p:cNvPr name="Group 6" id="6"/>
          <p:cNvGrpSpPr/>
          <p:nvPr/>
        </p:nvGrpSpPr>
        <p:grpSpPr>
          <a:xfrm rot="0">
            <a:off x="9007073" y="4535501"/>
            <a:ext cx="7288890" cy="3644445"/>
            <a:chOff x="0" y="0"/>
            <a:chExt cx="9718520" cy="4859260"/>
          </a:xfrm>
        </p:grpSpPr>
        <p:sp>
          <p:nvSpPr>
            <p:cNvPr name="Freeform 7" id="7"/>
            <p:cNvSpPr/>
            <p:nvPr/>
          </p:nvSpPr>
          <p:spPr>
            <a:xfrm flipH="false" flipV="false" rot="-10800000">
              <a:off x="0" y="0"/>
              <a:ext cx="9718520" cy="4859260"/>
            </a:xfrm>
            <a:custGeom>
              <a:avLst/>
              <a:gdLst/>
              <a:ahLst/>
              <a:cxnLst/>
              <a:rect r="r" b="b" t="t" l="l"/>
              <a:pathLst>
                <a:path h="4859260" w="9718520">
                  <a:moveTo>
                    <a:pt x="0" y="0"/>
                  </a:moveTo>
                  <a:lnTo>
                    <a:pt x="9718520" y="0"/>
                  </a:lnTo>
                  <a:lnTo>
                    <a:pt x="9718520" y="4859260"/>
                  </a:lnTo>
                  <a:lnTo>
                    <a:pt x="0" y="4859260"/>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10800000">
              <a:off x="1014319" y="1014319"/>
              <a:ext cx="7689883" cy="3844941"/>
            </a:xfrm>
            <a:custGeom>
              <a:avLst/>
              <a:gdLst/>
              <a:ahLst/>
              <a:cxnLst/>
              <a:rect r="r" b="b" t="t" l="l"/>
              <a:pathLst>
                <a:path h="3844941" w="7689883">
                  <a:moveTo>
                    <a:pt x="0" y="0"/>
                  </a:moveTo>
                  <a:lnTo>
                    <a:pt x="7689883" y="0"/>
                  </a:lnTo>
                  <a:lnTo>
                    <a:pt x="7689883" y="3844941"/>
                  </a:lnTo>
                  <a:lnTo>
                    <a:pt x="0" y="3844941"/>
                  </a:lnTo>
                  <a:lnTo>
                    <a:pt x="0" y="0"/>
                  </a:lnTo>
                  <a:close/>
                </a:path>
              </a:pathLst>
            </a:custGeom>
            <a:blipFill>
              <a:blip r:embed="rId3">
                <a:alphaModFix amt="9999"/>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1775335" y="1542011"/>
            <a:ext cx="5632261" cy="487296"/>
            <a:chOff x="0" y="0"/>
            <a:chExt cx="7509681" cy="649728"/>
          </a:xfrm>
        </p:grpSpPr>
        <p:sp>
          <p:nvSpPr>
            <p:cNvPr name="Freeform 10" id="10"/>
            <p:cNvSpPr/>
            <p:nvPr/>
          </p:nvSpPr>
          <p:spPr>
            <a:xfrm flipH="false" flipV="false" rot="0">
              <a:off x="0" y="0"/>
              <a:ext cx="887266" cy="613020"/>
            </a:xfrm>
            <a:custGeom>
              <a:avLst/>
              <a:gdLst/>
              <a:ahLst/>
              <a:cxnLst/>
              <a:rect r="r" b="b" t="t" l="l"/>
              <a:pathLst>
                <a:path h="613020" w="887266">
                  <a:moveTo>
                    <a:pt x="0" y="0"/>
                  </a:moveTo>
                  <a:lnTo>
                    <a:pt x="887266" y="0"/>
                  </a:lnTo>
                  <a:lnTo>
                    <a:pt x="887266" y="613020"/>
                  </a:lnTo>
                  <a:lnTo>
                    <a:pt x="0" y="6130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181013" y="247138"/>
              <a:ext cx="6328668" cy="402590"/>
            </a:xfrm>
            <a:prstGeom prst="rect">
              <a:avLst/>
            </a:prstGeom>
          </p:spPr>
          <p:txBody>
            <a:bodyPr anchor="t" rtlCol="false" tIns="0" lIns="0" bIns="0" rIns="0">
              <a:spAutoFit/>
            </a:bodyPr>
            <a:lstStyle/>
            <a:p>
              <a:pPr>
                <a:lnSpc>
                  <a:spcPts val="2520"/>
                </a:lnSpc>
                <a:spcBef>
                  <a:spcPct val="0"/>
                </a:spcBef>
              </a:pPr>
              <a:r>
                <a:rPr lang="en-US" sz="1800" spc="179">
                  <a:solidFill>
                    <a:srgbClr val="000000"/>
                  </a:solidFill>
                  <a:latin typeface="Now Medium"/>
                </a:rPr>
                <a:t>QUERY-OUS SQUAD</a:t>
              </a:r>
            </a:p>
          </p:txBody>
        </p:sp>
      </p:grpSp>
      <p:sp>
        <p:nvSpPr>
          <p:cNvPr name="Freeform 12" id="12"/>
          <p:cNvSpPr/>
          <p:nvPr/>
        </p:nvSpPr>
        <p:spPr>
          <a:xfrm flipH="false" flipV="false" rot="0">
            <a:off x="10199631" y="1588687"/>
            <a:ext cx="4903774" cy="6591259"/>
          </a:xfrm>
          <a:custGeom>
            <a:avLst/>
            <a:gdLst/>
            <a:ahLst/>
            <a:cxnLst/>
            <a:rect r="r" b="b" t="t" l="l"/>
            <a:pathLst>
              <a:path h="6591259" w="4903774">
                <a:moveTo>
                  <a:pt x="0" y="0"/>
                </a:moveTo>
                <a:lnTo>
                  <a:pt x="4903774" y="0"/>
                </a:lnTo>
                <a:lnTo>
                  <a:pt x="4903774" y="6591259"/>
                </a:lnTo>
                <a:lnTo>
                  <a:pt x="0" y="6591259"/>
                </a:lnTo>
                <a:lnTo>
                  <a:pt x="0" y="0"/>
                </a:lnTo>
                <a:close/>
              </a:path>
            </a:pathLst>
          </a:custGeom>
          <a:blipFill>
            <a:blip r:embed="rId7">
              <a:extLst>
                <a:ext uri="{96DAC541-7B7A-43D3-8B79-37D633B846F1}">
                  <asvg:svgBlip xmlns:asvg="http://schemas.microsoft.com/office/drawing/2016/SVG/main" r:embed="rId8"/>
                </a:ext>
              </a:extLst>
            </a:blip>
            <a:stretch>
              <a:fillRect l="0" t="0" r="0" b="-708"/>
            </a:stretch>
          </a:blipFill>
        </p:spPr>
      </p:sp>
      <p:sp>
        <p:nvSpPr>
          <p:cNvPr name="Freeform 13" id="13"/>
          <p:cNvSpPr/>
          <p:nvPr/>
        </p:nvSpPr>
        <p:spPr>
          <a:xfrm flipH="false" flipV="false" rot="0">
            <a:off x="14130757" y="155312"/>
            <a:ext cx="2866750" cy="2866750"/>
          </a:xfrm>
          <a:custGeom>
            <a:avLst/>
            <a:gdLst/>
            <a:ahLst/>
            <a:cxnLst/>
            <a:rect r="r" b="b" t="t" l="l"/>
            <a:pathLst>
              <a:path h="2866750" w="2866750">
                <a:moveTo>
                  <a:pt x="0" y="0"/>
                </a:moveTo>
                <a:lnTo>
                  <a:pt x="2866749" y="0"/>
                </a:lnTo>
                <a:lnTo>
                  <a:pt x="2866749" y="2866750"/>
                </a:lnTo>
                <a:lnTo>
                  <a:pt x="0" y="2866750"/>
                </a:lnTo>
                <a:lnTo>
                  <a:pt x="0" y="0"/>
                </a:lnTo>
                <a:close/>
              </a:path>
            </a:pathLst>
          </a:custGeom>
          <a:blipFill>
            <a:blip r:embed="rId9"/>
            <a:stretch>
              <a:fillRect l="0" t="0" r="0" b="0"/>
            </a:stretch>
          </a:blipFill>
        </p:spPr>
      </p:sp>
      <p:grpSp>
        <p:nvGrpSpPr>
          <p:cNvPr name="Group 14" id="14"/>
          <p:cNvGrpSpPr/>
          <p:nvPr/>
        </p:nvGrpSpPr>
        <p:grpSpPr>
          <a:xfrm rot="0">
            <a:off x="2492626" y="4381279"/>
            <a:ext cx="6747252" cy="1939485"/>
            <a:chOff x="0" y="0"/>
            <a:chExt cx="8996335" cy="2585979"/>
          </a:xfrm>
        </p:grpSpPr>
        <p:sp>
          <p:nvSpPr>
            <p:cNvPr name="TextBox 15" id="15"/>
            <p:cNvSpPr txBox="true"/>
            <p:nvPr/>
          </p:nvSpPr>
          <p:spPr>
            <a:xfrm rot="0">
              <a:off x="0" y="66675"/>
              <a:ext cx="8996335" cy="1567392"/>
            </a:xfrm>
            <a:prstGeom prst="rect">
              <a:avLst/>
            </a:prstGeom>
          </p:spPr>
          <p:txBody>
            <a:bodyPr anchor="t" rtlCol="false" tIns="0" lIns="0" bIns="0" rIns="0">
              <a:spAutoFit/>
            </a:bodyPr>
            <a:lstStyle/>
            <a:p>
              <a:pPr>
                <a:lnSpc>
                  <a:spcPts val="8800"/>
                </a:lnSpc>
              </a:pPr>
              <a:r>
                <a:rPr lang="en-US" sz="8000">
                  <a:solidFill>
                    <a:srgbClr val="FFFFFF"/>
                  </a:solidFill>
                  <a:latin typeface="Now Bold"/>
                </a:rPr>
                <a:t>PatientRePro</a:t>
              </a:r>
            </a:p>
          </p:txBody>
        </p:sp>
        <p:sp>
          <p:nvSpPr>
            <p:cNvPr name="TextBox 16" id="16"/>
            <p:cNvSpPr txBox="true"/>
            <p:nvPr/>
          </p:nvSpPr>
          <p:spPr>
            <a:xfrm rot="0">
              <a:off x="0" y="2064009"/>
              <a:ext cx="8996335" cy="52197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Now Bold"/>
                </a:rPr>
                <a:t>Empowering Care with Insight</a:t>
              </a:r>
            </a:p>
          </p:txBody>
        </p:sp>
      </p:grpSp>
      <p:sp>
        <p:nvSpPr>
          <p:cNvPr name="TextBox 17" id="17"/>
          <p:cNvSpPr txBox="true"/>
          <p:nvPr/>
        </p:nvSpPr>
        <p:spPr>
          <a:xfrm rot="0">
            <a:off x="6915745" y="9175370"/>
            <a:ext cx="4456509" cy="240665"/>
          </a:xfrm>
          <a:prstGeom prst="rect">
            <a:avLst/>
          </a:prstGeom>
        </p:spPr>
        <p:txBody>
          <a:bodyPr anchor="t" rtlCol="false" tIns="0" lIns="0" bIns="0" rIns="0">
            <a:spAutoFit/>
          </a:bodyPr>
          <a:lstStyle/>
          <a:p>
            <a:pPr algn="ctr">
              <a:lnSpc>
                <a:spcPts val="1959"/>
              </a:lnSpc>
              <a:spcBef>
                <a:spcPct val="0"/>
              </a:spcBef>
            </a:pPr>
            <a:r>
              <a:rPr lang="en-US" sz="1400" spc="151">
                <a:solidFill>
                  <a:srgbClr val="F5F5EF"/>
                </a:solidFill>
                <a:latin typeface="Now Medium"/>
              </a:rPr>
              <a:t>QUERY-OUS SQUAD</a:t>
            </a:r>
            <a:r>
              <a:rPr lang="en-US" sz="1400" spc="151">
                <a:solidFill>
                  <a:srgbClr val="F5F5EF"/>
                </a:solidFill>
                <a:latin typeface="Now Medium"/>
              </a:rPr>
              <a:t> | COMPFEST AIC 2023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71204" y="2144593"/>
            <a:ext cx="8142407" cy="8142407"/>
            <a:chOff x="0" y="0"/>
            <a:chExt cx="10856543" cy="10856543"/>
          </a:xfrm>
        </p:grpSpPr>
        <p:grpSp>
          <p:nvGrpSpPr>
            <p:cNvPr name="Group 3" id="3"/>
            <p:cNvGrpSpPr/>
            <p:nvPr/>
          </p:nvGrpSpPr>
          <p:grpSpPr>
            <a:xfrm rot="0">
              <a:off x="0" y="0"/>
              <a:ext cx="10856543" cy="1085654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nvGrpSpPr>
            <p:cNvPr name="Group 5" id="5"/>
            <p:cNvGrpSpPr/>
            <p:nvPr/>
          </p:nvGrpSpPr>
          <p:grpSpPr>
            <a:xfrm rot="0">
              <a:off x="994845" y="994845"/>
              <a:ext cx="8866853" cy="886685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grpSp>
        <p:nvGrpSpPr>
          <p:cNvPr name="Group 7" id="7"/>
          <p:cNvGrpSpPr/>
          <p:nvPr/>
        </p:nvGrpSpPr>
        <p:grpSpPr>
          <a:xfrm rot="0">
            <a:off x="14560526" y="2144593"/>
            <a:ext cx="8142407" cy="8142407"/>
            <a:chOff x="0" y="0"/>
            <a:chExt cx="10856543" cy="10856543"/>
          </a:xfrm>
        </p:grpSpPr>
        <p:grpSp>
          <p:nvGrpSpPr>
            <p:cNvPr name="Group 8" id="8"/>
            <p:cNvGrpSpPr/>
            <p:nvPr/>
          </p:nvGrpSpPr>
          <p:grpSpPr>
            <a:xfrm rot="0">
              <a:off x="0" y="0"/>
              <a:ext cx="10856543" cy="10856543"/>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nvGrpSpPr>
            <p:cNvPr name="Group 10" id="10"/>
            <p:cNvGrpSpPr/>
            <p:nvPr/>
          </p:nvGrpSpPr>
          <p:grpSpPr>
            <a:xfrm rot="0">
              <a:off x="994845" y="994845"/>
              <a:ext cx="8866853" cy="886685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grpSp>
        <p:nvGrpSpPr>
          <p:cNvPr name="Group 12" id="12"/>
          <p:cNvGrpSpPr/>
          <p:nvPr/>
        </p:nvGrpSpPr>
        <p:grpSpPr>
          <a:xfrm rot="0">
            <a:off x="0" y="5650040"/>
            <a:ext cx="18288000" cy="4959429"/>
            <a:chOff x="0" y="0"/>
            <a:chExt cx="6186311" cy="1677634"/>
          </a:xfrm>
        </p:grpSpPr>
        <p:sp>
          <p:nvSpPr>
            <p:cNvPr name="Freeform 13" id="13"/>
            <p:cNvSpPr/>
            <p:nvPr/>
          </p:nvSpPr>
          <p:spPr>
            <a:xfrm flipH="false" flipV="false" rot="0">
              <a:off x="0" y="0"/>
              <a:ext cx="6186311" cy="1677634"/>
            </a:xfrm>
            <a:custGeom>
              <a:avLst/>
              <a:gdLst/>
              <a:ahLst/>
              <a:cxnLst/>
              <a:rect r="r" b="b" t="t" l="l"/>
              <a:pathLst>
                <a:path h="1677634" w="6186311">
                  <a:moveTo>
                    <a:pt x="6061851" y="1677634"/>
                  </a:moveTo>
                  <a:lnTo>
                    <a:pt x="124460" y="1677634"/>
                  </a:lnTo>
                  <a:cubicBezTo>
                    <a:pt x="55880" y="1677634"/>
                    <a:pt x="0" y="1621754"/>
                    <a:pt x="0" y="1553174"/>
                  </a:cubicBezTo>
                  <a:lnTo>
                    <a:pt x="0" y="124460"/>
                  </a:lnTo>
                  <a:cubicBezTo>
                    <a:pt x="0" y="55880"/>
                    <a:pt x="55880" y="0"/>
                    <a:pt x="124460" y="0"/>
                  </a:cubicBezTo>
                  <a:lnTo>
                    <a:pt x="6061851" y="0"/>
                  </a:lnTo>
                  <a:cubicBezTo>
                    <a:pt x="6130431" y="0"/>
                    <a:pt x="6186311" y="55880"/>
                    <a:pt x="6186311" y="124460"/>
                  </a:cubicBezTo>
                  <a:lnTo>
                    <a:pt x="6186311" y="1553174"/>
                  </a:lnTo>
                  <a:cubicBezTo>
                    <a:pt x="6186311" y="1621754"/>
                    <a:pt x="6130431" y="1677634"/>
                    <a:pt x="6061851" y="1677634"/>
                  </a:cubicBezTo>
                </a:path>
              </a:pathLst>
            </a:custGeom>
            <a:solidFill>
              <a:srgbClr val="4A64B8"/>
            </a:solidFill>
          </p:spPr>
        </p:sp>
      </p:grpSp>
      <p:grpSp>
        <p:nvGrpSpPr>
          <p:cNvPr name="Group 14" id="14"/>
          <p:cNvGrpSpPr/>
          <p:nvPr/>
        </p:nvGrpSpPr>
        <p:grpSpPr>
          <a:xfrm rot="0">
            <a:off x="9201825" y="4207948"/>
            <a:ext cx="3713825" cy="5806360"/>
            <a:chOff x="0" y="0"/>
            <a:chExt cx="1252094" cy="1957580"/>
          </a:xfrm>
        </p:grpSpPr>
        <p:sp>
          <p:nvSpPr>
            <p:cNvPr name="Freeform 15" id="15"/>
            <p:cNvSpPr/>
            <p:nvPr/>
          </p:nvSpPr>
          <p:spPr>
            <a:xfrm flipH="false" flipV="false" rot="0">
              <a:off x="0" y="0"/>
              <a:ext cx="1252095" cy="1957581"/>
            </a:xfrm>
            <a:custGeom>
              <a:avLst/>
              <a:gdLst/>
              <a:ahLst/>
              <a:cxnLst/>
              <a:rect r="r" b="b" t="t" l="l"/>
              <a:pathLst>
                <a:path h="1957581" w="1252095">
                  <a:moveTo>
                    <a:pt x="1127634" y="1957580"/>
                  </a:moveTo>
                  <a:lnTo>
                    <a:pt x="124460" y="1957580"/>
                  </a:lnTo>
                  <a:cubicBezTo>
                    <a:pt x="55880" y="1957580"/>
                    <a:pt x="0" y="1901700"/>
                    <a:pt x="0" y="1833120"/>
                  </a:cubicBezTo>
                  <a:lnTo>
                    <a:pt x="0" y="124460"/>
                  </a:lnTo>
                  <a:cubicBezTo>
                    <a:pt x="0" y="55880"/>
                    <a:pt x="55880" y="0"/>
                    <a:pt x="124460" y="0"/>
                  </a:cubicBezTo>
                  <a:lnTo>
                    <a:pt x="1127635" y="0"/>
                  </a:lnTo>
                  <a:cubicBezTo>
                    <a:pt x="1196214" y="0"/>
                    <a:pt x="1252095" y="55880"/>
                    <a:pt x="1252095" y="124460"/>
                  </a:cubicBezTo>
                  <a:lnTo>
                    <a:pt x="1252095" y="1833120"/>
                  </a:lnTo>
                  <a:cubicBezTo>
                    <a:pt x="1252095" y="1901700"/>
                    <a:pt x="1196214" y="1957581"/>
                    <a:pt x="1127635" y="1957581"/>
                  </a:cubicBezTo>
                </a:path>
              </a:pathLst>
            </a:custGeom>
            <a:solidFill>
              <a:srgbClr val="F5F5EF"/>
            </a:solidFill>
          </p:spPr>
        </p:sp>
      </p:grpSp>
      <p:sp>
        <p:nvSpPr>
          <p:cNvPr name="TextBox 16" id="16"/>
          <p:cNvSpPr txBox="true"/>
          <p:nvPr/>
        </p:nvSpPr>
        <p:spPr>
          <a:xfrm rot="0">
            <a:off x="9627068" y="4515404"/>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Sales&amp; Distribution Channels</a:t>
            </a:r>
          </a:p>
        </p:txBody>
      </p:sp>
      <p:sp>
        <p:nvSpPr>
          <p:cNvPr name="TextBox 17" id="17"/>
          <p:cNvSpPr txBox="true"/>
          <p:nvPr/>
        </p:nvSpPr>
        <p:spPr>
          <a:xfrm rot="0">
            <a:off x="9410257" y="5368686"/>
            <a:ext cx="3317466" cy="3864610"/>
          </a:xfrm>
          <a:prstGeom prst="rect">
            <a:avLst/>
          </a:prstGeom>
        </p:spPr>
        <p:txBody>
          <a:bodyPr anchor="t" rtlCol="false" tIns="0" lIns="0" bIns="0" rIns="0">
            <a:spAutoFit/>
          </a:bodyPr>
          <a:lstStyle/>
          <a:p>
            <a:pPr>
              <a:lnSpc>
                <a:spcPts val="2240"/>
              </a:lnSpc>
            </a:pPr>
            <a:r>
              <a:rPr lang="en-US" sz="1600">
                <a:solidFill>
                  <a:srgbClr val="162942"/>
                </a:solidFill>
                <a:latin typeface="Now Bold"/>
              </a:rPr>
              <a:t>Direct Sales:</a:t>
            </a:r>
            <a:r>
              <a:rPr lang="en-US" sz="1600">
                <a:solidFill>
                  <a:srgbClr val="162942"/>
                </a:solidFill>
                <a:latin typeface="Now"/>
              </a:rPr>
              <a:t> Pendekatan langsung kepada institusi kesehatan, mendemonstrasikan produk, dan menegosiasikan kontrak.</a:t>
            </a:r>
          </a:p>
          <a:p>
            <a:pPr>
              <a:lnSpc>
                <a:spcPts val="2240"/>
              </a:lnSpc>
            </a:pPr>
            <a:r>
              <a:rPr lang="en-US" sz="1600">
                <a:solidFill>
                  <a:srgbClr val="162942"/>
                </a:solidFill>
                <a:latin typeface="Now Bold"/>
              </a:rPr>
              <a:t>Platform Online:</a:t>
            </a:r>
            <a:r>
              <a:rPr lang="en-US" sz="1600">
                <a:solidFill>
                  <a:srgbClr val="162942"/>
                </a:solidFill>
                <a:latin typeface="Now"/>
              </a:rPr>
              <a:t> Portal online di mana institusi dapat mempelajari lebih lanjut, meminta demo, dan memulai langganan.</a:t>
            </a:r>
          </a:p>
          <a:p>
            <a:pPr>
              <a:lnSpc>
                <a:spcPts val="2240"/>
              </a:lnSpc>
              <a:spcBef>
                <a:spcPct val="0"/>
              </a:spcBef>
            </a:pPr>
            <a:r>
              <a:rPr lang="en-US" sz="1600">
                <a:solidFill>
                  <a:srgbClr val="162942"/>
                </a:solidFill>
                <a:latin typeface="Now Bold"/>
              </a:rPr>
              <a:t>Partnership</a:t>
            </a:r>
            <a:r>
              <a:rPr lang="en-US" sz="1600">
                <a:solidFill>
                  <a:srgbClr val="162942"/>
                </a:solidFill>
                <a:latin typeface="Now Bold"/>
              </a:rPr>
              <a:t>: </a:t>
            </a:r>
            <a:r>
              <a:rPr lang="en-US" sz="1600">
                <a:solidFill>
                  <a:srgbClr val="162942"/>
                </a:solidFill>
                <a:latin typeface="Now"/>
              </a:rPr>
              <a:t>Berkolaborasi dengan penyedia rekam medis elektronik dan perusahaan teknologi kesehatan lainnya </a:t>
            </a:r>
          </a:p>
          <a:p>
            <a:pPr marL="0" indent="0" lvl="0">
              <a:lnSpc>
                <a:spcPts val="2240"/>
              </a:lnSpc>
              <a:spcBef>
                <a:spcPct val="0"/>
              </a:spcBef>
            </a:pPr>
          </a:p>
        </p:txBody>
      </p:sp>
      <p:grpSp>
        <p:nvGrpSpPr>
          <p:cNvPr name="Group 18" id="18"/>
          <p:cNvGrpSpPr/>
          <p:nvPr/>
        </p:nvGrpSpPr>
        <p:grpSpPr>
          <a:xfrm rot="0">
            <a:off x="1363556" y="4207948"/>
            <a:ext cx="3468078" cy="5806360"/>
            <a:chOff x="0" y="0"/>
            <a:chExt cx="1169242" cy="1957580"/>
          </a:xfrm>
        </p:grpSpPr>
        <p:sp>
          <p:nvSpPr>
            <p:cNvPr name="Freeform 19" id="19"/>
            <p:cNvSpPr/>
            <p:nvPr/>
          </p:nvSpPr>
          <p:spPr>
            <a:xfrm flipH="false" flipV="false" rot="0">
              <a:off x="0" y="0"/>
              <a:ext cx="1169242" cy="1957581"/>
            </a:xfrm>
            <a:custGeom>
              <a:avLst/>
              <a:gdLst/>
              <a:ahLst/>
              <a:cxnLst/>
              <a:rect r="r" b="b" t="t" l="l"/>
              <a:pathLst>
                <a:path h="1957581" w="1169242">
                  <a:moveTo>
                    <a:pt x="1044782" y="1957580"/>
                  </a:moveTo>
                  <a:lnTo>
                    <a:pt x="124460" y="1957580"/>
                  </a:lnTo>
                  <a:cubicBezTo>
                    <a:pt x="55880" y="1957580"/>
                    <a:pt x="0" y="1901700"/>
                    <a:pt x="0" y="1833120"/>
                  </a:cubicBezTo>
                  <a:lnTo>
                    <a:pt x="0" y="124460"/>
                  </a:lnTo>
                  <a:cubicBezTo>
                    <a:pt x="0" y="55880"/>
                    <a:pt x="55880" y="0"/>
                    <a:pt x="124460" y="0"/>
                  </a:cubicBezTo>
                  <a:lnTo>
                    <a:pt x="1044782" y="0"/>
                  </a:lnTo>
                  <a:cubicBezTo>
                    <a:pt x="1113362" y="0"/>
                    <a:pt x="1169242" y="55880"/>
                    <a:pt x="1169242" y="124460"/>
                  </a:cubicBezTo>
                  <a:lnTo>
                    <a:pt x="1169242" y="1833120"/>
                  </a:lnTo>
                  <a:cubicBezTo>
                    <a:pt x="1169242" y="1901700"/>
                    <a:pt x="1113362" y="1957581"/>
                    <a:pt x="1044782" y="1957581"/>
                  </a:cubicBezTo>
                </a:path>
              </a:pathLst>
            </a:custGeom>
            <a:solidFill>
              <a:srgbClr val="F5F5EF"/>
            </a:solidFill>
          </p:spPr>
        </p:sp>
      </p:grpSp>
      <p:sp>
        <p:nvSpPr>
          <p:cNvPr name="TextBox 20" id="20"/>
          <p:cNvSpPr txBox="true"/>
          <p:nvPr/>
        </p:nvSpPr>
        <p:spPr>
          <a:xfrm rot="0">
            <a:off x="1748674" y="4515404"/>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Market Segmentation</a:t>
            </a:r>
          </a:p>
        </p:txBody>
      </p:sp>
      <p:sp>
        <p:nvSpPr>
          <p:cNvPr name="TextBox 21" id="21"/>
          <p:cNvSpPr txBox="true"/>
          <p:nvPr/>
        </p:nvSpPr>
        <p:spPr>
          <a:xfrm rot="0">
            <a:off x="1558504" y="5385513"/>
            <a:ext cx="3062019" cy="4414520"/>
          </a:xfrm>
          <a:prstGeom prst="rect">
            <a:avLst/>
          </a:prstGeom>
        </p:spPr>
        <p:txBody>
          <a:bodyPr anchor="t" rtlCol="false" tIns="0" lIns="0" bIns="0" rIns="0">
            <a:spAutoFit/>
          </a:bodyPr>
          <a:lstStyle/>
          <a:p>
            <a:pPr algn="just" marL="0" indent="0" lvl="0">
              <a:lnSpc>
                <a:spcPts val="2379"/>
              </a:lnSpc>
              <a:spcBef>
                <a:spcPct val="0"/>
              </a:spcBef>
            </a:pPr>
            <a:r>
              <a:rPr lang="en-US" sz="1699" u="none">
                <a:solidFill>
                  <a:srgbClr val="162942"/>
                </a:solidFill>
                <a:latin typeface="Now Bold"/>
              </a:rPr>
              <a:t>Primary Segment</a:t>
            </a:r>
            <a:r>
              <a:rPr lang="en-US" sz="1699" u="none">
                <a:solidFill>
                  <a:srgbClr val="162942"/>
                </a:solidFill>
                <a:latin typeface="Now"/>
              </a:rPr>
              <a:t>: </a:t>
            </a:r>
          </a:p>
          <a:p>
            <a:pPr>
              <a:lnSpc>
                <a:spcPts val="2379"/>
              </a:lnSpc>
              <a:spcBef>
                <a:spcPct val="0"/>
              </a:spcBef>
            </a:pPr>
            <a:r>
              <a:rPr lang="en-US" sz="1699" u="none">
                <a:solidFill>
                  <a:srgbClr val="162942"/>
                </a:solidFill>
                <a:latin typeface="Now"/>
              </a:rPr>
              <a:t>Rumah sakit swasta dan institusi perawatan kesehatan berpenghasilan tinggi.</a:t>
            </a:r>
          </a:p>
          <a:p>
            <a:pPr algn="just" marL="0" indent="0" lvl="0">
              <a:lnSpc>
                <a:spcPts val="2379"/>
              </a:lnSpc>
              <a:spcBef>
                <a:spcPct val="0"/>
              </a:spcBef>
            </a:pPr>
            <a:r>
              <a:rPr lang="en-US" sz="1699" u="none">
                <a:solidFill>
                  <a:srgbClr val="162942"/>
                </a:solidFill>
                <a:latin typeface="Now Bold"/>
              </a:rPr>
              <a:t>Secondary Segment</a:t>
            </a:r>
            <a:r>
              <a:rPr lang="en-US" sz="1699" u="none">
                <a:solidFill>
                  <a:srgbClr val="162942"/>
                </a:solidFill>
                <a:latin typeface="Now"/>
              </a:rPr>
              <a:t>: </a:t>
            </a:r>
          </a:p>
          <a:p>
            <a:pPr marL="0" indent="0" lvl="0">
              <a:lnSpc>
                <a:spcPts val="2379"/>
              </a:lnSpc>
              <a:spcBef>
                <a:spcPct val="0"/>
              </a:spcBef>
            </a:pPr>
            <a:r>
              <a:rPr lang="en-US" sz="1699" u="none">
                <a:solidFill>
                  <a:srgbClr val="162942"/>
                </a:solidFill>
                <a:latin typeface="Now"/>
              </a:rPr>
              <a:t>Rumah sakit pemerintah dan rumah sakit umum, terutama yang berada di daerah perkotaan.</a:t>
            </a:r>
          </a:p>
          <a:p>
            <a:pPr marL="0" indent="0" lvl="0">
              <a:lnSpc>
                <a:spcPts val="2379"/>
              </a:lnSpc>
              <a:spcBef>
                <a:spcPct val="0"/>
              </a:spcBef>
            </a:pPr>
            <a:r>
              <a:rPr lang="en-US" sz="1699" u="none">
                <a:solidFill>
                  <a:srgbClr val="162942"/>
                </a:solidFill>
                <a:latin typeface="Now Bold"/>
              </a:rPr>
              <a:t>Tertiary Segment:</a:t>
            </a:r>
            <a:r>
              <a:rPr lang="en-US" sz="1699" u="none">
                <a:solidFill>
                  <a:srgbClr val="162942"/>
                </a:solidFill>
                <a:latin typeface="Now"/>
              </a:rPr>
              <a:t> </a:t>
            </a:r>
          </a:p>
          <a:p>
            <a:pPr algn="just">
              <a:lnSpc>
                <a:spcPts val="2379"/>
              </a:lnSpc>
              <a:spcBef>
                <a:spcPct val="0"/>
              </a:spcBef>
            </a:pPr>
            <a:r>
              <a:rPr lang="en-US" sz="1699" u="none">
                <a:solidFill>
                  <a:srgbClr val="162942"/>
                </a:solidFill>
                <a:latin typeface="Now"/>
              </a:rPr>
              <a:t>Klinik dan fasilitas kesehatan yang lebih kecil di daerah yang lebih terpencil.</a:t>
            </a:r>
          </a:p>
          <a:p>
            <a:pPr algn="ctr" marL="0" indent="0" lvl="0">
              <a:lnSpc>
                <a:spcPts val="2379"/>
              </a:lnSpc>
              <a:spcBef>
                <a:spcPct val="0"/>
              </a:spcBef>
            </a:pPr>
          </a:p>
        </p:txBody>
      </p:sp>
      <p:grpSp>
        <p:nvGrpSpPr>
          <p:cNvPr name="Group 22" id="22"/>
          <p:cNvGrpSpPr/>
          <p:nvPr/>
        </p:nvGrpSpPr>
        <p:grpSpPr>
          <a:xfrm rot="0">
            <a:off x="13310329" y="4207948"/>
            <a:ext cx="3468078" cy="5435006"/>
            <a:chOff x="0" y="0"/>
            <a:chExt cx="1169242" cy="1832380"/>
          </a:xfrm>
        </p:grpSpPr>
        <p:sp>
          <p:nvSpPr>
            <p:cNvPr name="Freeform 23" id="23"/>
            <p:cNvSpPr/>
            <p:nvPr/>
          </p:nvSpPr>
          <p:spPr>
            <a:xfrm flipH="false" flipV="false" rot="0">
              <a:off x="0" y="0"/>
              <a:ext cx="1169242" cy="1832381"/>
            </a:xfrm>
            <a:custGeom>
              <a:avLst/>
              <a:gdLst/>
              <a:ahLst/>
              <a:cxnLst/>
              <a:rect r="r" b="b" t="t" l="l"/>
              <a:pathLst>
                <a:path h="1832381" w="1169242">
                  <a:moveTo>
                    <a:pt x="1044782" y="1832380"/>
                  </a:moveTo>
                  <a:lnTo>
                    <a:pt x="124460" y="1832380"/>
                  </a:lnTo>
                  <a:cubicBezTo>
                    <a:pt x="55880" y="1832380"/>
                    <a:pt x="0" y="1776500"/>
                    <a:pt x="0" y="1707920"/>
                  </a:cubicBezTo>
                  <a:lnTo>
                    <a:pt x="0" y="124460"/>
                  </a:lnTo>
                  <a:cubicBezTo>
                    <a:pt x="0" y="55880"/>
                    <a:pt x="55880" y="0"/>
                    <a:pt x="124460" y="0"/>
                  </a:cubicBezTo>
                  <a:lnTo>
                    <a:pt x="1044782" y="0"/>
                  </a:lnTo>
                  <a:cubicBezTo>
                    <a:pt x="1113362" y="0"/>
                    <a:pt x="1169242" y="55880"/>
                    <a:pt x="1169242" y="124460"/>
                  </a:cubicBezTo>
                  <a:lnTo>
                    <a:pt x="1169242" y="1707921"/>
                  </a:lnTo>
                  <a:cubicBezTo>
                    <a:pt x="1169242" y="1776500"/>
                    <a:pt x="1113362" y="1832381"/>
                    <a:pt x="1044782" y="1832381"/>
                  </a:cubicBezTo>
                </a:path>
              </a:pathLst>
            </a:custGeom>
            <a:solidFill>
              <a:srgbClr val="A7BCDC"/>
            </a:solidFill>
          </p:spPr>
        </p:sp>
      </p:grpSp>
      <p:sp>
        <p:nvSpPr>
          <p:cNvPr name="TextBox 24" id="24"/>
          <p:cNvSpPr txBox="true"/>
          <p:nvPr/>
        </p:nvSpPr>
        <p:spPr>
          <a:xfrm rot="0">
            <a:off x="13709309" y="4782503"/>
            <a:ext cx="2681677" cy="360997"/>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Pricing Strategy</a:t>
            </a:r>
          </a:p>
        </p:txBody>
      </p:sp>
      <p:sp>
        <p:nvSpPr>
          <p:cNvPr name="TextBox 25" id="25"/>
          <p:cNvSpPr txBox="true"/>
          <p:nvPr/>
        </p:nvSpPr>
        <p:spPr>
          <a:xfrm rot="0">
            <a:off x="13565781" y="5538123"/>
            <a:ext cx="2984026" cy="3901440"/>
          </a:xfrm>
          <a:prstGeom prst="rect">
            <a:avLst/>
          </a:prstGeom>
        </p:spPr>
        <p:txBody>
          <a:bodyPr anchor="t" rtlCol="false" tIns="0" lIns="0" bIns="0" rIns="0">
            <a:spAutoFit/>
          </a:bodyPr>
          <a:lstStyle/>
          <a:p>
            <a:pPr>
              <a:lnSpc>
                <a:spcPts val="2380"/>
              </a:lnSpc>
            </a:pPr>
            <a:r>
              <a:rPr lang="en-US" sz="1700">
                <a:solidFill>
                  <a:srgbClr val="162942"/>
                </a:solidFill>
                <a:latin typeface="Now Bold"/>
              </a:rPr>
              <a:t>Tiered Pricing: </a:t>
            </a:r>
            <a:r>
              <a:rPr lang="en-US" sz="1700">
                <a:solidFill>
                  <a:srgbClr val="162942"/>
                </a:solidFill>
                <a:latin typeface="Now"/>
              </a:rPr>
              <a:t>Tingkatan dasar, premium, dan perusahaan untuk memenuhi berbagai ukuran dan jenis institusi perawatan kesehatan.</a:t>
            </a:r>
          </a:p>
          <a:p>
            <a:pPr>
              <a:lnSpc>
                <a:spcPts val="2380"/>
              </a:lnSpc>
            </a:pPr>
          </a:p>
          <a:p>
            <a:pPr>
              <a:lnSpc>
                <a:spcPts val="2520"/>
              </a:lnSpc>
              <a:spcBef>
                <a:spcPct val="0"/>
              </a:spcBef>
            </a:pPr>
            <a:r>
              <a:rPr lang="en-US" sz="1800">
                <a:solidFill>
                  <a:srgbClr val="162942"/>
                </a:solidFill>
                <a:latin typeface="Now Bold"/>
              </a:rPr>
              <a:t>Solusi Khusus: </a:t>
            </a:r>
            <a:r>
              <a:rPr lang="en-US" sz="1800">
                <a:solidFill>
                  <a:srgbClr val="162942"/>
                </a:solidFill>
                <a:latin typeface="Now"/>
              </a:rPr>
              <a:t>Untuk jaringan rumah sakit besar atau kebutuhan khusus, tawarkan harga dan solusi yang disesuaikan.</a:t>
            </a:r>
          </a:p>
          <a:p>
            <a:pPr algn="r" marL="0" indent="0" lvl="0">
              <a:lnSpc>
                <a:spcPts val="2240"/>
              </a:lnSpc>
              <a:spcBef>
                <a:spcPct val="0"/>
              </a:spcBef>
            </a:pPr>
          </a:p>
        </p:txBody>
      </p:sp>
      <p:grpSp>
        <p:nvGrpSpPr>
          <p:cNvPr name="Group 26" id="26"/>
          <p:cNvGrpSpPr/>
          <p:nvPr/>
        </p:nvGrpSpPr>
        <p:grpSpPr>
          <a:xfrm rot="0">
            <a:off x="5282691" y="4207948"/>
            <a:ext cx="3468078" cy="5806360"/>
            <a:chOff x="0" y="0"/>
            <a:chExt cx="1169242" cy="1957580"/>
          </a:xfrm>
        </p:grpSpPr>
        <p:sp>
          <p:nvSpPr>
            <p:cNvPr name="Freeform 27" id="27"/>
            <p:cNvSpPr/>
            <p:nvPr/>
          </p:nvSpPr>
          <p:spPr>
            <a:xfrm flipH="false" flipV="false" rot="0">
              <a:off x="0" y="0"/>
              <a:ext cx="1169242" cy="1957581"/>
            </a:xfrm>
            <a:custGeom>
              <a:avLst/>
              <a:gdLst/>
              <a:ahLst/>
              <a:cxnLst/>
              <a:rect r="r" b="b" t="t" l="l"/>
              <a:pathLst>
                <a:path h="1957581" w="1169242">
                  <a:moveTo>
                    <a:pt x="1044782" y="1957580"/>
                  </a:moveTo>
                  <a:lnTo>
                    <a:pt x="124460" y="1957580"/>
                  </a:lnTo>
                  <a:cubicBezTo>
                    <a:pt x="55880" y="1957580"/>
                    <a:pt x="0" y="1901700"/>
                    <a:pt x="0" y="1833120"/>
                  </a:cubicBezTo>
                  <a:lnTo>
                    <a:pt x="0" y="124460"/>
                  </a:lnTo>
                  <a:cubicBezTo>
                    <a:pt x="0" y="55880"/>
                    <a:pt x="55880" y="0"/>
                    <a:pt x="124460" y="0"/>
                  </a:cubicBezTo>
                  <a:lnTo>
                    <a:pt x="1044782" y="0"/>
                  </a:lnTo>
                  <a:cubicBezTo>
                    <a:pt x="1113362" y="0"/>
                    <a:pt x="1169242" y="55880"/>
                    <a:pt x="1169242" y="124460"/>
                  </a:cubicBezTo>
                  <a:lnTo>
                    <a:pt x="1169242" y="1833120"/>
                  </a:lnTo>
                  <a:cubicBezTo>
                    <a:pt x="1169242" y="1901700"/>
                    <a:pt x="1113362" y="1957581"/>
                    <a:pt x="1044782" y="1957581"/>
                  </a:cubicBezTo>
                </a:path>
              </a:pathLst>
            </a:custGeom>
            <a:solidFill>
              <a:srgbClr val="A7BCDC"/>
            </a:solidFill>
          </p:spPr>
        </p:sp>
      </p:grpSp>
      <p:sp>
        <p:nvSpPr>
          <p:cNvPr name="TextBox 28" id="28"/>
          <p:cNvSpPr txBox="true"/>
          <p:nvPr/>
        </p:nvSpPr>
        <p:spPr>
          <a:xfrm rot="0">
            <a:off x="5706548" y="5053091"/>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Positioning Statement</a:t>
            </a:r>
          </a:p>
        </p:txBody>
      </p:sp>
      <p:sp>
        <p:nvSpPr>
          <p:cNvPr name="TextBox 29" id="29"/>
          <p:cNvSpPr txBox="true"/>
          <p:nvPr/>
        </p:nvSpPr>
        <p:spPr>
          <a:xfrm rot="0">
            <a:off x="5798390" y="6230590"/>
            <a:ext cx="2497992" cy="2506980"/>
          </a:xfrm>
          <a:prstGeom prst="rect">
            <a:avLst/>
          </a:prstGeom>
        </p:spPr>
        <p:txBody>
          <a:bodyPr anchor="t" rtlCol="false" tIns="0" lIns="0" bIns="0" rIns="0">
            <a:spAutoFit/>
          </a:bodyPr>
          <a:lstStyle/>
          <a:p>
            <a:pPr algn="ctr" marL="0" indent="0" lvl="0">
              <a:lnSpc>
                <a:spcPts val="2520"/>
              </a:lnSpc>
              <a:spcBef>
                <a:spcPct val="0"/>
              </a:spcBef>
            </a:pPr>
            <a:r>
              <a:rPr lang="en-US" sz="1800">
                <a:solidFill>
                  <a:srgbClr val="162942"/>
                </a:solidFill>
                <a:latin typeface="Now"/>
              </a:rPr>
              <a:t>"PatientPrePro: Revolutionizing patient care with predictive analytics. Reduce readmissions, optimize resources, and enhance patient outcomes."</a:t>
            </a:r>
          </a:p>
        </p:txBody>
      </p:sp>
      <p:sp>
        <p:nvSpPr>
          <p:cNvPr name="Freeform 30" id="30"/>
          <p:cNvSpPr/>
          <p:nvPr/>
        </p:nvSpPr>
        <p:spPr>
          <a:xfrm flipH="false" flipV="false" rot="0">
            <a:off x="13321888" y="1256677"/>
            <a:ext cx="2770506" cy="2951271"/>
          </a:xfrm>
          <a:custGeom>
            <a:avLst/>
            <a:gdLst/>
            <a:ahLst/>
            <a:cxnLst/>
            <a:rect r="r" b="b" t="t" l="l"/>
            <a:pathLst>
              <a:path h="2951271" w="2770506">
                <a:moveTo>
                  <a:pt x="0" y="0"/>
                </a:moveTo>
                <a:lnTo>
                  <a:pt x="2770506" y="0"/>
                </a:lnTo>
                <a:lnTo>
                  <a:pt x="2770506" y="2951271"/>
                </a:lnTo>
                <a:lnTo>
                  <a:pt x="0" y="2951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684705" y="1256677"/>
            <a:ext cx="2386499" cy="2951271"/>
          </a:xfrm>
          <a:custGeom>
            <a:avLst/>
            <a:gdLst/>
            <a:ahLst/>
            <a:cxnLst/>
            <a:rect r="r" b="b" t="t" l="l"/>
            <a:pathLst>
              <a:path h="2951271" w="2386499">
                <a:moveTo>
                  <a:pt x="0" y="0"/>
                </a:moveTo>
                <a:lnTo>
                  <a:pt x="2386499" y="0"/>
                </a:lnTo>
                <a:lnTo>
                  <a:pt x="2386499" y="2951271"/>
                </a:lnTo>
                <a:lnTo>
                  <a:pt x="0" y="2951271"/>
                </a:lnTo>
                <a:lnTo>
                  <a:pt x="0" y="0"/>
                </a:lnTo>
                <a:close/>
              </a:path>
            </a:pathLst>
          </a:custGeom>
          <a:blipFill>
            <a:blip r:embed="rId4">
              <a:extLst>
                <a:ext uri="{96DAC541-7B7A-43D3-8B79-37D633B846F1}">
                  <asvg:svgBlip xmlns:asvg="http://schemas.microsoft.com/office/drawing/2016/SVG/main" r:embed="rId5"/>
                </a:ext>
              </a:extLst>
            </a:blip>
            <a:stretch>
              <a:fillRect l="0" t="0" r="0" b="-125403"/>
            </a:stretch>
          </a:blipFill>
        </p:spPr>
      </p:sp>
      <p:sp>
        <p:nvSpPr>
          <p:cNvPr name="TextBox 32" id="32"/>
          <p:cNvSpPr txBox="true"/>
          <p:nvPr/>
        </p:nvSpPr>
        <p:spPr>
          <a:xfrm rot="0">
            <a:off x="5911647" y="1599605"/>
            <a:ext cx="6181738" cy="1948536"/>
          </a:xfrm>
          <a:prstGeom prst="rect">
            <a:avLst/>
          </a:prstGeom>
        </p:spPr>
        <p:txBody>
          <a:bodyPr anchor="t" rtlCol="false" tIns="0" lIns="0" bIns="0" rIns="0">
            <a:spAutoFit/>
          </a:bodyPr>
          <a:lstStyle/>
          <a:p>
            <a:pPr algn="ctr">
              <a:lnSpc>
                <a:spcPts val="7679"/>
              </a:lnSpc>
            </a:pPr>
            <a:r>
              <a:rPr lang="en-US" sz="6399">
                <a:solidFill>
                  <a:srgbClr val="000000"/>
                </a:solidFill>
                <a:latin typeface="Now Bold"/>
              </a:rPr>
              <a:t>Go-To-Market Strategy</a:t>
            </a:r>
          </a:p>
        </p:txBody>
      </p:sp>
      <p:sp>
        <p:nvSpPr>
          <p:cNvPr name="TextBox 33" id="33"/>
          <p:cNvSpPr txBox="true"/>
          <p:nvPr/>
        </p:nvSpPr>
        <p:spPr>
          <a:xfrm rot="0">
            <a:off x="7913941" y="829151"/>
            <a:ext cx="1287884" cy="360997"/>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Now Bold"/>
              </a:rPr>
              <a:t>Appendix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71204" y="2144593"/>
            <a:ext cx="8142407" cy="8142407"/>
            <a:chOff x="0" y="0"/>
            <a:chExt cx="10856543" cy="10856543"/>
          </a:xfrm>
        </p:grpSpPr>
        <p:grpSp>
          <p:nvGrpSpPr>
            <p:cNvPr name="Group 3" id="3"/>
            <p:cNvGrpSpPr/>
            <p:nvPr/>
          </p:nvGrpSpPr>
          <p:grpSpPr>
            <a:xfrm rot="0">
              <a:off x="0" y="0"/>
              <a:ext cx="10856543" cy="10856543"/>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nvGrpSpPr>
            <p:cNvPr name="Group 5" id="5"/>
            <p:cNvGrpSpPr/>
            <p:nvPr/>
          </p:nvGrpSpPr>
          <p:grpSpPr>
            <a:xfrm rot="0">
              <a:off x="994845" y="994845"/>
              <a:ext cx="8866853" cy="8866853"/>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grpSp>
        <p:nvGrpSpPr>
          <p:cNvPr name="Group 7" id="7"/>
          <p:cNvGrpSpPr/>
          <p:nvPr/>
        </p:nvGrpSpPr>
        <p:grpSpPr>
          <a:xfrm rot="0">
            <a:off x="14560526" y="2144593"/>
            <a:ext cx="8142407" cy="8142407"/>
            <a:chOff x="0" y="0"/>
            <a:chExt cx="10856543" cy="10856543"/>
          </a:xfrm>
        </p:grpSpPr>
        <p:grpSp>
          <p:nvGrpSpPr>
            <p:cNvPr name="Group 8" id="8"/>
            <p:cNvGrpSpPr/>
            <p:nvPr/>
          </p:nvGrpSpPr>
          <p:grpSpPr>
            <a:xfrm rot="0">
              <a:off x="0" y="0"/>
              <a:ext cx="10856543" cy="10856543"/>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nvGrpSpPr>
            <p:cNvPr name="Group 10" id="10"/>
            <p:cNvGrpSpPr/>
            <p:nvPr/>
          </p:nvGrpSpPr>
          <p:grpSpPr>
            <a:xfrm rot="0">
              <a:off x="994845" y="994845"/>
              <a:ext cx="8866853" cy="8866853"/>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grpSp>
        <p:nvGrpSpPr>
          <p:cNvPr name="Group 12" id="12"/>
          <p:cNvGrpSpPr/>
          <p:nvPr/>
        </p:nvGrpSpPr>
        <p:grpSpPr>
          <a:xfrm rot="0">
            <a:off x="0" y="5650040"/>
            <a:ext cx="18288000" cy="4959429"/>
            <a:chOff x="0" y="0"/>
            <a:chExt cx="6186311" cy="1677634"/>
          </a:xfrm>
        </p:grpSpPr>
        <p:sp>
          <p:nvSpPr>
            <p:cNvPr name="Freeform 13" id="13"/>
            <p:cNvSpPr/>
            <p:nvPr/>
          </p:nvSpPr>
          <p:spPr>
            <a:xfrm flipH="false" flipV="false" rot="0">
              <a:off x="0" y="0"/>
              <a:ext cx="6186311" cy="1677634"/>
            </a:xfrm>
            <a:custGeom>
              <a:avLst/>
              <a:gdLst/>
              <a:ahLst/>
              <a:cxnLst/>
              <a:rect r="r" b="b" t="t" l="l"/>
              <a:pathLst>
                <a:path h="1677634" w="6186311">
                  <a:moveTo>
                    <a:pt x="6061851" y="1677634"/>
                  </a:moveTo>
                  <a:lnTo>
                    <a:pt x="124460" y="1677634"/>
                  </a:lnTo>
                  <a:cubicBezTo>
                    <a:pt x="55880" y="1677634"/>
                    <a:pt x="0" y="1621754"/>
                    <a:pt x="0" y="1553174"/>
                  </a:cubicBezTo>
                  <a:lnTo>
                    <a:pt x="0" y="124460"/>
                  </a:lnTo>
                  <a:cubicBezTo>
                    <a:pt x="0" y="55880"/>
                    <a:pt x="55880" y="0"/>
                    <a:pt x="124460" y="0"/>
                  </a:cubicBezTo>
                  <a:lnTo>
                    <a:pt x="6061851" y="0"/>
                  </a:lnTo>
                  <a:cubicBezTo>
                    <a:pt x="6130431" y="0"/>
                    <a:pt x="6186311" y="55880"/>
                    <a:pt x="6186311" y="124460"/>
                  </a:cubicBezTo>
                  <a:lnTo>
                    <a:pt x="6186311" y="1553174"/>
                  </a:lnTo>
                  <a:cubicBezTo>
                    <a:pt x="6186311" y="1621754"/>
                    <a:pt x="6130431" y="1677634"/>
                    <a:pt x="6061851" y="1677634"/>
                  </a:cubicBezTo>
                </a:path>
              </a:pathLst>
            </a:custGeom>
            <a:solidFill>
              <a:srgbClr val="4A64B8"/>
            </a:solidFill>
          </p:spPr>
        </p:sp>
      </p:grpSp>
      <p:grpSp>
        <p:nvGrpSpPr>
          <p:cNvPr name="Group 14" id="14"/>
          <p:cNvGrpSpPr/>
          <p:nvPr/>
        </p:nvGrpSpPr>
        <p:grpSpPr>
          <a:xfrm rot="0">
            <a:off x="9227078" y="4550876"/>
            <a:ext cx="3701447" cy="5416891"/>
            <a:chOff x="0" y="0"/>
            <a:chExt cx="1252094" cy="1832380"/>
          </a:xfrm>
        </p:grpSpPr>
        <p:sp>
          <p:nvSpPr>
            <p:cNvPr name="Freeform 15" id="15"/>
            <p:cNvSpPr/>
            <p:nvPr/>
          </p:nvSpPr>
          <p:spPr>
            <a:xfrm flipH="false" flipV="false" rot="0">
              <a:off x="0" y="0"/>
              <a:ext cx="1252095" cy="1832381"/>
            </a:xfrm>
            <a:custGeom>
              <a:avLst/>
              <a:gdLst/>
              <a:ahLst/>
              <a:cxnLst/>
              <a:rect r="r" b="b" t="t" l="l"/>
              <a:pathLst>
                <a:path h="1832381" w="1252095">
                  <a:moveTo>
                    <a:pt x="1127634" y="1832380"/>
                  </a:moveTo>
                  <a:lnTo>
                    <a:pt x="124460" y="1832380"/>
                  </a:lnTo>
                  <a:cubicBezTo>
                    <a:pt x="55880" y="1832380"/>
                    <a:pt x="0" y="1776500"/>
                    <a:pt x="0" y="1707920"/>
                  </a:cubicBezTo>
                  <a:lnTo>
                    <a:pt x="0" y="124460"/>
                  </a:lnTo>
                  <a:cubicBezTo>
                    <a:pt x="0" y="55880"/>
                    <a:pt x="55880" y="0"/>
                    <a:pt x="124460" y="0"/>
                  </a:cubicBezTo>
                  <a:lnTo>
                    <a:pt x="1127635" y="0"/>
                  </a:lnTo>
                  <a:cubicBezTo>
                    <a:pt x="1196214" y="0"/>
                    <a:pt x="1252095" y="55880"/>
                    <a:pt x="1252095" y="124460"/>
                  </a:cubicBezTo>
                  <a:lnTo>
                    <a:pt x="1252095" y="1707921"/>
                  </a:lnTo>
                  <a:cubicBezTo>
                    <a:pt x="1252095" y="1776500"/>
                    <a:pt x="1196214" y="1832381"/>
                    <a:pt x="1127635" y="1832381"/>
                  </a:cubicBezTo>
                </a:path>
              </a:pathLst>
            </a:custGeom>
            <a:solidFill>
              <a:srgbClr val="F5F5EF"/>
            </a:solidFill>
          </p:spPr>
        </p:sp>
      </p:grpSp>
      <p:sp>
        <p:nvSpPr>
          <p:cNvPr name="TextBox 16" id="16"/>
          <p:cNvSpPr txBox="true"/>
          <p:nvPr/>
        </p:nvSpPr>
        <p:spPr>
          <a:xfrm rot="0">
            <a:off x="9614499" y="4864972"/>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Partnership Collaboration</a:t>
            </a:r>
          </a:p>
        </p:txBody>
      </p:sp>
      <p:sp>
        <p:nvSpPr>
          <p:cNvPr name="TextBox 17" id="17"/>
          <p:cNvSpPr txBox="true"/>
          <p:nvPr/>
        </p:nvSpPr>
        <p:spPr>
          <a:xfrm rot="0">
            <a:off x="9502364" y="6075174"/>
            <a:ext cx="3150876" cy="2759710"/>
          </a:xfrm>
          <a:prstGeom prst="rect">
            <a:avLst/>
          </a:prstGeom>
        </p:spPr>
        <p:txBody>
          <a:bodyPr anchor="t" rtlCol="false" tIns="0" lIns="0" bIns="0" rIns="0">
            <a:spAutoFit/>
          </a:bodyPr>
          <a:lstStyle/>
          <a:p>
            <a:pPr>
              <a:lnSpc>
                <a:spcPts val="2240"/>
              </a:lnSpc>
            </a:pPr>
            <a:r>
              <a:rPr lang="en-US" sz="1600">
                <a:solidFill>
                  <a:srgbClr val="162942"/>
                </a:solidFill>
                <a:latin typeface="Now Bold"/>
              </a:rPr>
              <a:t>Asosiasi Industri: </a:t>
            </a:r>
            <a:r>
              <a:rPr lang="en-US" sz="1600">
                <a:solidFill>
                  <a:srgbClr val="162942"/>
                </a:solidFill>
                <a:latin typeface="Now"/>
              </a:rPr>
              <a:t>Berkolaborasi dengan asosiasi perawatan kesehatan untuk mendapatkan dukungan atau rekomendasi.</a:t>
            </a:r>
          </a:p>
          <a:p>
            <a:pPr>
              <a:lnSpc>
                <a:spcPts val="2240"/>
              </a:lnSpc>
            </a:pPr>
          </a:p>
          <a:p>
            <a:pPr>
              <a:lnSpc>
                <a:spcPts val="2240"/>
              </a:lnSpc>
            </a:pPr>
            <a:r>
              <a:rPr lang="en-US" sz="1600">
                <a:solidFill>
                  <a:srgbClr val="162942"/>
                </a:solidFill>
                <a:latin typeface="Now Bold"/>
              </a:rPr>
              <a:t>Lembaga Penelitian:</a:t>
            </a:r>
          </a:p>
          <a:p>
            <a:pPr>
              <a:lnSpc>
                <a:spcPts val="2240"/>
              </a:lnSpc>
            </a:pPr>
            <a:r>
              <a:rPr lang="en-US" sz="1600">
                <a:solidFill>
                  <a:srgbClr val="162942"/>
                </a:solidFill>
                <a:latin typeface="Now"/>
              </a:rPr>
              <a:t> Bermitra dengan universitas atau lembaga penelitian</a:t>
            </a:r>
          </a:p>
          <a:p>
            <a:pPr>
              <a:lnSpc>
                <a:spcPts val="2240"/>
              </a:lnSpc>
              <a:spcBef>
                <a:spcPct val="0"/>
              </a:spcBef>
            </a:pPr>
          </a:p>
          <a:p>
            <a:pPr marL="0" indent="0" lvl="0">
              <a:lnSpc>
                <a:spcPts val="2240"/>
              </a:lnSpc>
              <a:spcBef>
                <a:spcPct val="0"/>
              </a:spcBef>
            </a:pPr>
          </a:p>
        </p:txBody>
      </p:sp>
      <p:grpSp>
        <p:nvGrpSpPr>
          <p:cNvPr name="Group 18" id="18"/>
          <p:cNvGrpSpPr/>
          <p:nvPr/>
        </p:nvGrpSpPr>
        <p:grpSpPr>
          <a:xfrm rot="0">
            <a:off x="845004" y="4345451"/>
            <a:ext cx="4024999" cy="5638118"/>
            <a:chOff x="0" y="0"/>
            <a:chExt cx="1361543" cy="1907215"/>
          </a:xfrm>
        </p:grpSpPr>
        <p:sp>
          <p:nvSpPr>
            <p:cNvPr name="Freeform 19" id="19"/>
            <p:cNvSpPr/>
            <p:nvPr/>
          </p:nvSpPr>
          <p:spPr>
            <a:xfrm flipH="false" flipV="false" rot="0">
              <a:off x="0" y="0"/>
              <a:ext cx="1361543" cy="1907215"/>
            </a:xfrm>
            <a:custGeom>
              <a:avLst/>
              <a:gdLst/>
              <a:ahLst/>
              <a:cxnLst/>
              <a:rect r="r" b="b" t="t" l="l"/>
              <a:pathLst>
                <a:path h="1907215" w="1361543">
                  <a:moveTo>
                    <a:pt x="1237083" y="1907215"/>
                  </a:moveTo>
                  <a:lnTo>
                    <a:pt x="124460" y="1907215"/>
                  </a:lnTo>
                  <a:cubicBezTo>
                    <a:pt x="55880" y="1907215"/>
                    <a:pt x="0" y="1851335"/>
                    <a:pt x="0" y="1782755"/>
                  </a:cubicBezTo>
                  <a:lnTo>
                    <a:pt x="0" y="124460"/>
                  </a:lnTo>
                  <a:cubicBezTo>
                    <a:pt x="0" y="55880"/>
                    <a:pt x="55880" y="0"/>
                    <a:pt x="124460" y="0"/>
                  </a:cubicBezTo>
                  <a:lnTo>
                    <a:pt x="1237083" y="0"/>
                  </a:lnTo>
                  <a:cubicBezTo>
                    <a:pt x="1305663" y="0"/>
                    <a:pt x="1361543" y="55880"/>
                    <a:pt x="1361543" y="124460"/>
                  </a:cubicBezTo>
                  <a:lnTo>
                    <a:pt x="1361543" y="1782755"/>
                  </a:lnTo>
                  <a:cubicBezTo>
                    <a:pt x="1361543" y="1851335"/>
                    <a:pt x="1305663" y="1907215"/>
                    <a:pt x="1237083" y="1907215"/>
                  </a:cubicBezTo>
                </a:path>
              </a:pathLst>
            </a:custGeom>
            <a:solidFill>
              <a:srgbClr val="F5F5EF"/>
            </a:solidFill>
          </p:spPr>
        </p:sp>
      </p:grpSp>
      <p:sp>
        <p:nvSpPr>
          <p:cNvPr name="TextBox 20" id="20"/>
          <p:cNvSpPr txBox="true"/>
          <p:nvPr/>
        </p:nvSpPr>
        <p:spPr>
          <a:xfrm rot="0">
            <a:off x="1608750" y="4659547"/>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Promotion &amp; Marketing</a:t>
            </a:r>
          </a:p>
        </p:txBody>
      </p:sp>
      <p:sp>
        <p:nvSpPr>
          <p:cNvPr name="TextBox 21" id="21"/>
          <p:cNvSpPr txBox="true"/>
          <p:nvPr/>
        </p:nvSpPr>
        <p:spPr>
          <a:xfrm rot="0">
            <a:off x="1150042" y="5466048"/>
            <a:ext cx="3530910" cy="5006340"/>
          </a:xfrm>
          <a:prstGeom prst="rect">
            <a:avLst/>
          </a:prstGeom>
        </p:spPr>
        <p:txBody>
          <a:bodyPr anchor="t" rtlCol="false" tIns="0" lIns="0" bIns="0" rIns="0">
            <a:spAutoFit/>
          </a:bodyPr>
          <a:lstStyle/>
          <a:p>
            <a:pPr>
              <a:lnSpc>
                <a:spcPts val="2239"/>
              </a:lnSpc>
            </a:pPr>
            <a:r>
              <a:rPr lang="en-US" sz="1599">
                <a:solidFill>
                  <a:srgbClr val="162942"/>
                </a:solidFill>
                <a:latin typeface="Now Bold"/>
              </a:rPr>
              <a:t>Webinar Pendidikan: </a:t>
            </a:r>
          </a:p>
          <a:p>
            <a:pPr>
              <a:lnSpc>
                <a:spcPts val="2239"/>
              </a:lnSpc>
            </a:pPr>
            <a:r>
              <a:rPr lang="en-US" sz="1599">
                <a:solidFill>
                  <a:srgbClr val="162942"/>
                </a:solidFill>
                <a:latin typeface="Now"/>
              </a:rPr>
              <a:t>Selenggarakan sesi untuk mengedukasi para profesional perawatan kesehatan tentang pentingnya analisis prediktif dalam perawatan pasien.</a:t>
            </a:r>
          </a:p>
          <a:p>
            <a:pPr>
              <a:lnSpc>
                <a:spcPts val="2239"/>
              </a:lnSpc>
            </a:pPr>
            <a:r>
              <a:rPr lang="en-US" sz="1599">
                <a:solidFill>
                  <a:srgbClr val="162942"/>
                </a:solidFill>
                <a:latin typeface="Now Bold"/>
              </a:rPr>
              <a:t>Pemasaran Konten: </a:t>
            </a:r>
          </a:p>
          <a:p>
            <a:pPr>
              <a:lnSpc>
                <a:spcPts val="2239"/>
              </a:lnSpc>
            </a:pPr>
            <a:r>
              <a:rPr lang="en-US" sz="1599">
                <a:solidFill>
                  <a:srgbClr val="162942"/>
                </a:solidFill>
                <a:latin typeface="Now"/>
              </a:rPr>
              <a:t>Menerbitkan artikel, studi kasus, dan whitepaper yang menyoroti manfaat dan kisah sukses PatientPrePro.</a:t>
            </a:r>
          </a:p>
          <a:p>
            <a:pPr>
              <a:lnSpc>
                <a:spcPts val="2239"/>
              </a:lnSpc>
            </a:pPr>
            <a:r>
              <a:rPr lang="en-US" sz="1599">
                <a:solidFill>
                  <a:srgbClr val="162942"/>
                </a:solidFill>
                <a:latin typeface="Now Bold"/>
              </a:rPr>
              <a:t>Pemasaran Digital: </a:t>
            </a:r>
          </a:p>
          <a:p>
            <a:pPr>
              <a:lnSpc>
                <a:spcPts val="2239"/>
              </a:lnSpc>
            </a:pPr>
            <a:r>
              <a:rPr lang="en-US" sz="1599">
                <a:solidFill>
                  <a:srgbClr val="162942"/>
                </a:solidFill>
                <a:latin typeface="Now"/>
              </a:rPr>
              <a:t>Memanfaatkan SEO, kampanye media sosial, dan iklan bertarget untuk menjangkau audiens yang lebih luas.</a:t>
            </a:r>
          </a:p>
          <a:p>
            <a:pPr>
              <a:lnSpc>
                <a:spcPts val="2379"/>
              </a:lnSpc>
              <a:spcBef>
                <a:spcPct val="0"/>
              </a:spcBef>
            </a:pPr>
          </a:p>
          <a:p>
            <a:pPr marL="0" indent="0" lvl="0">
              <a:lnSpc>
                <a:spcPts val="2379"/>
              </a:lnSpc>
              <a:spcBef>
                <a:spcPct val="0"/>
              </a:spcBef>
            </a:pPr>
          </a:p>
        </p:txBody>
      </p:sp>
      <p:grpSp>
        <p:nvGrpSpPr>
          <p:cNvPr name="Group 22" id="22"/>
          <p:cNvGrpSpPr/>
          <p:nvPr/>
        </p:nvGrpSpPr>
        <p:grpSpPr>
          <a:xfrm rot="0">
            <a:off x="13321888" y="4550876"/>
            <a:ext cx="3456519" cy="5416891"/>
            <a:chOff x="0" y="0"/>
            <a:chExt cx="1169242" cy="1832380"/>
          </a:xfrm>
        </p:grpSpPr>
        <p:sp>
          <p:nvSpPr>
            <p:cNvPr name="Freeform 23" id="23"/>
            <p:cNvSpPr/>
            <p:nvPr/>
          </p:nvSpPr>
          <p:spPr>
            <a:xfrm flipH="false" flipV="false" rot="0">
              <a:off x="0" y="0"/>
              <a:ext cx="1169242" cy="1832381"/>
            </a:xfrm>
            <a:custGeom>
              <a:avLst/>
              <a:gdLst/>
              <a:ahLst/>
              <a:cxnLst/>
              <a:rect r="r" b="b" t="t" l="l"/>
              <a:pathLst>
                <a:path h="1832381" w="1169242">
                  <a:moveTo>
                    <a:pt x="1044782" y="1832380"/>
                  </a:moveTo>
                  <a:lnTo>
                    <a:pt x="124460" y="1832380"/>
                  </a:lnTo>
                  <a:cubicBezTo>
                    <a:pt x="55880" y="1832380"/>
                    <a:pt x="0" y="1776500"/>
                    <a:pt x="0" y="1707920"/>
                  </a:cubicBezTo>
                  <a:lnTo>
                    <a:pt x="0" y="124460"/>
                  </a:lnTo>
                  <a:cubicBezTo>
                    <a:pt x="0" y="55880"/>
                    <a:pt x="55880" y="0"/>
                    <a:pt x="124460" y="0"/>
                  </a:cubicBezTo>
                  <a:lnTo>
                    <a:pt x="1044782" y="0"/>
                  </a:lnTo>
                  <a:cubicBezTo>
                    <a:pt x="1113362" y="0"/>
                    <a:pt x="1169242" y="55880"/>
                    <a:pt x="1169242" y="124460"/>
                  </a:cubicBezTo>
                  <a:lnTo>
                    <a:pt x="1169242" y="1707921"/>
                  </a:lnTo>
                  <a:cubicBezTo>
                    <a:pt x="1169242" y="1776500"/>
                    <a:pt x="1113362" y="1832381"/>
                    <a:pt x="1044782" y="1832381"/>
                  </a:cubicBezTo>
                </a:path>
              </a:pathLst>
            </a:custGeom>
            <a:solidFill>
              <a:srgbClr val="A7BCDC"/>
            </a:solidFill>
          </p:spPr>
        </p:sp>
      </p:grpSp>
      <p:sp>
        <p:nvSpPr>
          <p:cNvPr name="TextBox 24" id="24"/>
          <p:cNvSpPr txBox="true"/>
          <p:nvPr/>
        </p:nvSpPr>
        <p:spPr>
          <a:xfrm rot="0">
            <a:off x="13709309" y="4864972"/>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Growth &amp; Expansion</a:t>
            </a:r>
          </a:p>
        </p:txBody>
      </p:sp>
      <p:sp>
        <p:nvSpPr>
          <p:cNvPr name="TextBox 25" id="25"/>
          <p:cNvSpPr txBox="true"/>
          <p:nvPr/>
        </p:nvSpPr>
        <p:spPr>
          <a:xfrm rot="0">
            <a:off x="13565781" y="5671473"/>
            <a:ext cx="2984026" cy="3893185"/>
          </a:xfrm>
          <a:prstGeom prst="rect">
            <a:avLst/>
          </a:prstGeom>
        </p:spPr>
        <p:txBody>
          <a:bodyPr anchor="t" rtlCol="false" tIns="0" lIns="0" bIns="0" rIns="0">
            <a:spAutoFit/>
          </a:bodyPr>
          <a:lstStyle/>
          <a:p>
            <a:pPr>
              <a:lnSpc>
                <a:spcPts val="2240"/>
              </a:lnSpc>
            </a:pPr>
            <a:r>
              <a:rPr lang="en-US" sz="1600">
                <a:solidFill>
                  <a:srgbClr val="162942"/>
                </a:solidFill>
                <a:latin typeface="Now Semi-Bold"/>
              </a:rPr>
              <a:t>Ge</a:t>
            </a:r>
            <a:r>
              <a:rPr lang="en-US" sz="1600">
                <a:solidFill>
                  <a:srgbClr val="162942"/>
                </a:solidFill>
                <a:latin typeface="Now Bold"/>
              </a:rPr>
              <a:t>ographical Expansion:</a:t>
            </a:r>
            <a:r>
              <a:rPr lang="en-US" sz="1600">
                <a:solidFill>
                  <a:srgbClr val="162942"/>
                </a:solidFill>
                <a:latin typeface="Now Bold"/>
              </a:rPr>
              <a:t> </a:t>
            </a:r>
          </a:p>
          <a:p>
            <a:pPr>
              <a:lnSpc>
                <a:spcPts val="2240"/>
              </a:lnSpc>
            </a:pPr>
            <a:r>
              <a:rPr lang="en-US" sz="1600">
                <a:solidFill>
                  <a:srgbClr val="162942"/>
                </a:solidFill>
                <a:latin typeface="Now"/>
              </a:rPr>
              <a:t>Start with local markets and then expand to regional, national, and potentially international markets.</a:t>
            </a:r>
          </a:p>
          <a:p>
            <a:pPr>
              <a:lnSpc>
                <a:spcPts val="2240"/>
              </a:lnSpc>
            </a:pPr>
          </a:p>
          <a:p>
            <a:pPr>
              <a:lnSpc>
                <a:spcPts val="2240"/>
              </a:lnSpc>
            </a:pPr>
            <a:r>
              <a:rPr lang="en-US" sz="1600">
                <a:solidFill>
                  <a:srgbClr val="162942"/>
                </a:solidFill>
                <a:latin typeface="Now Semi-Bold"/>
              </a:rPr>
              <a:t>Feature Expansion:</a:t>
            </a:r>
            <a:r>
              <a:rPr lang="en-US" sz="1600">
                <a:solidFill>
                  <a:srgbClr val="162942"/>
                </a:solidFill>
                <a:latin typeface="Now"/>
              </a:rPr>
              <a:t> </a:t>
            </a:r>
          </a:p>
          <a:p>
            <a:pPr>
              <a:lnSpc>
                <a:spcPts val="2240"/>
              </a:lnSpc>
            </a:pPr>
            <a:r>
              <a:rPr lang="en-US" sz="1600">
                <a:solidFill>
                  <a:srgbClr val="162942"/>
                </a:solidFill>
                <a:latin typeface="Now"/>
              </a:rPr>
              <a:t>Based on feedback and technological advancements, introduce new features or improved predictive algorithms.</a:t>
            </a:r>
          </a:p>
          <a:p>
            <a:pPr>
              <a:lnSpc>
                <a:spcPts val="2380"/>
              </a:lnSpc>
              <a:spcBef>
                <a:spcPct val="0"/>
              </a:spcBef>
            </a:pPr>
          </a:p>
          <a:p>
            <a:pPr algn="r" marL="0" indent="0" lvl="0">
              <a:lnSpc>
                <a:spcPts val="2240"/>
              </a:lnSpc>
              <a:spcBef>
                <a:spcPct val="0"/>
              </a:spcBef>
            </a:pPr>
          </a:p>
        </p:txBody>
      </p:sp>
      <p:grpSp>
        <p:nvGrpSpPr>
          <p:cNvPr name="Group 26" id="26"/>
          <p:cNvGrpSpPr/>
          <p:nvPr/>
        </p:nvGrpSpPr>
        <p:grpSpPr>
          <a:xfrm rot="0">
            <a:off x="5319127" y="4550876"/>
            <a:ext cx="3456519" cy="5416891"/>
            <a:chOff x="0" y="0"/>
            <a:chExt cx="1169242" cy="1832380"/>
          </a:xfrm>
        </p:grpSpPr>
        <p:sp>
          <p:nvSpPr>
            <p:cNvPr name="Freeform 27" id="27"/>
            <p:cNvSpPr/>
            <p:nvPr/>
          </p:nvSpPr>
          <p:spPr>
            <a:xfrm flipH="false" flipV="false" rot="0">
              <a:off x="0" y="0"/>
              <a:ext cx="1169242" cy="1832381"/>
            </a:xfrm>
            <a:custGeom>
              <a:avLst/>
              <a:gdLst/>
              <a:ahLst/>
              <a:cxnLst/>
              <a:rect r="r" b="b" t="t" l="l"/>
              <a:pathLst>
                <a:path h="1832381" w="1169242">
                  <a:moveTo>
                    <a:pt x="1044782" y="1832380"/>
                  </a:moveTo>
                  <a:lnTo>
                    <a:pt x="124460" y="1832380"/>
                  </a:lnTo>
                  <a:cubicBezTo>
                    <a:pt x="55880" y="1832380"/>
                    <a:pt x="0" y="1776500"/>
                    <a:pt x="0" y="1707920"/>
                  </a:cubicBezTo>
                  <a:lnTo>
                    <a:pt x="0" y="124460"/>
                  </a:lnTo>
                  <a:cubicBezTo>
                    <a:pt x="0" y="55880"/>
                    <a:pt x="55880" y="0"/>
                    <a:pt x="124460" y="0"/>
                  </a:cubicBezTo>
                  <a:lnTo>
                    <a:pt x="1044782" y="0"/>
                  </a:lnTo>
                  <a:cubicBezTo>
                    <a:pt x="1113362" y="0"/>
                    <a:pt x="1169242" y="55880"/>
                    <a:pt x="1169242" y="124460"/>
                  </a:cubicBezTo>
                  <a:lnTo>
                    <a:pt x="1169242" y="1707921"/>
                  </a:lnTo>
                  <a:cubicBezTo>
                    <a:pt x="1169242" y="1776500"/>
                    <a:pt x="1113362" y="1832381"/>
                    <a:pt x="1044782" y="1832381"/>
                  </a:cubicBezTo>
                </a:path>
              </a:pathLst>
            </a:custGeom>
            <a:solidFill>
              <a:srgbClr val="A7BCDC"/>
            </a:solidFill>
          </p:spPr>
        </p:sp>
      </p:grpSp>
      <p:sp>
        <p:nvSpPr>
          <p:cNvPr name="TextBox 28" id="28"/>
          <p:cNvSpPr txBox="true"/>
          <p:nvPr/>
        </p:nvSpPr>
        <p:spPr>
          <a:xfrm rot="0">
            <a:off x="5706548" y="5053091"/>
            <a:ext cx="2681677" cy="737235"/>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000000"/>
                </a:solidFill>
                <a:latin typeface="Now Bold"/>
              </a:rPr>
              <a:t>Customer Support &amp; Training</a:t>
            </a:r>
          </a:p>
        </p:txBody>
      </p:sp>
      <p:sp>
        <p:nvSpPr>
          <p:cNvPr name="TextBox 29" id="29"/>
          <p:cNvSpPr txBox="true"/>
          <p:nvPr/>
        </p:nvSpPr>
        <p:spPr>
          <a:xfrm rot="0">
            <a:off x="5596134" y="6075174"/>
            <a:ext cx="2904813" cy="3623945"/>
          </a:xfrm>
          <a:prstGeom prst="rect">
            <a:avLst/>
          </a:prstGeom>
        </p:spPr>
        <p:txBody>
          <a:bodyPr anchor="t" rtlCol="false" tIns="0" lIns="0" bIns="0" rIns="0">
            <a:spAutoFit/>
          </a:bodyPr>
          <a:lstStyle/>
          <a:p>
            <a:pPr>
              <a:lnSpc>
                <a:spcPts val="2240"/>
              </a:lnSpc>
            </a:pPr>
            <a:r>
              <a:rPr lang="en-US" sz="1600">
                <a:solidFill>
                  <a:srgbClr val="162942"/>
                </a:solidFill>
                <a:latin typeface="Now Bold"/>
              </a:rPr>
              <a:t>Sesi Orientasi:</a:t>
            </a:r>
          </a:p>
          <a:p>
            <a:pPr>
              <a:lnSpc>
                <a:spcPts val="2240"/>
              </a:lnSpc>
            </a:pPr>
            <a:r>
              <a:rPr lang="en-US" sz="1600">
                <a:solidFill>
                  <a:srgbClr val="162942"/>
                </a:solidFill>
                <a:latin typeface="Now"/>
              </a:rPr>
              <a:t> Menawarkan pelatihan untuk institusi kesehatan agar dapat menggunakan PatientPrePro secara efektif.</a:t>
            </a:r>
          </a:p>
          <a:p>
            <a:pPr>
              <a:lnSpc>
                <a:spcPts val="2240"/>
              </a:lnSpc>
            </a:pPr>
            <a:r>
              <a:rPr lang="en-US" sz="1600">
                <a:solidFill>
                  <a:srgbClr val="162942"/>
                </a:solidFill>
                <a:latin typeface="Now Bold"/>
              </a:rPr>
              <a:t>Dukungan Khusus: </a:t>
            </a:r>
          </a:p>
          <a:p>
            <a:pPr>
              <a:lnSpc>
                <a:spcPts val="2240"/>
              </a:lnSpc>
            </a:pPr>
            <a:r>
              <a:rPr lang="en-US" sz="1600">
                <a:solidFill>
                  <a:srgbClr val="162942"/>
                </a:solidFill>
                <a:latin typeface="Now"/>
              </a:rPr>
              <a:t>Saluran bantuan 24/7 dan dukungan obrolan untuk bantuan segera.</a:t>
            </a:r>
          </a:p>
          <a:p>
            <a:pPr>
              <a:lnSpc>
                <a:spcPts val="2240"/>
              </a:lnSpc>
            </a:pPr>
            <a:r>
              <a:rPr lang="en-US" sz="1600">
                <a:solidFill>
                  <a:srgbClr val="162942"/>
                </a:solidFill>
                <a:latin typeface="Now Bold"/>
              </a:rPr>
              <a:t>Lingkaran Umpan Balik: </a:t>
            </a:r>
          </a:p>
          <a:p>
            <a:pPr>
              <a:lnSpc>
                <a:spcPts val="2240"/>
              </a:lnSpc>
            </a:pPr>
            <a:r>
              <a:rPr lang="en-US" sz="1600">
                <a:solidFill>
                  <a:srgbClr val="162942"/>
                </a:solidFill>
                <a:latin typeface="Now"/>
              </a:rPr>
              <a:t>Mengumpulkan biaya secara teratur</a:t>
            </a:r>
          </a:p>
          <a:p>
            <a:pPr algn="ctr" marL="0" indent="0" lvl="0">
              <a:lnSpc>
                <a:spcPts val="2520"/>
              </a:lnSpc>
              <a:spcBef>
                <a:spcPct val="0"/>
              </a:spcBef>
            </a:pPr>
          </a:p>
        </p:txBody>
      </p:sp>
      <p:sp>
        <p:nvSpPr>
          <p:cNvPr name="Freeform 30" id="30"/>
          <p:cNvSpPr/>
          <p:nvPr/>
        </p:nvSpPr>
        <p:spPr>
          <a:xfrm flipH="false" flipV="false" rot="0">
            <a:off x="13321888" y="1599605"/>
            <a:ext cx="2770506" cy="2951271"/>
          </a:xfrm>
          <a:custGeom>
            <a:avLst/>
            <a:gdLst/>
            <a:ahLst/>
            <a:cxnLst/>
            <a:rect r="r" b="b" t="t" l="l"/>
            <a:pathLst>
              <a:path h="2951271" w="2770506">
                <a:moveTo>
                  <a:pt x="0" y="0"/>
                </a:moveTo>
                <a:lnTo>
                  <a:pt x="2770506" y="0"/>
                </a:lnTo>
                <a:lnTo>
                  <a:pt x="2770506" y="2951271"/>
                </a:lnTo>
                <a:lnTo>
                  <a:pt x="0" y="2951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352864" y="1394180"/>
            <a:ext cx="2386499" cy="2951271"/>
          </a:xfrm>
          <a:custGeom>
            <a:avLst/>
            <a:gdLst/>
            <a:ahLst/>
            <a:cxnLst/>
            <a:rect r="r" b="b" t="t" l="l"/>
            <a:pathLst>
              <a:path h="2951271" w="2386499">
                <a:moveTo>
                  <a:pt x="0" y="0"/>
                </a:moveTo>
                <a:lnTo>
                  <a:pt x="2386499" y="0"/>
                </a:lnTo>
                <a:lnTo>
                  <a:pt x="2386499" y="2951271"/>
                </a:lnTo>
                <a:lnTo>
                  <a:pt x="0" y="2951271"/>
                </a:lnTo>
                <a:lnTo>
                  <a:pt x="0" y="0"/>
                </a:lnTo>
                <a:close/>
              </a:path>
            </a:pathLst>
          </a:custGeom>
          <a:blipFill>
            <a:blip r:embed="rId4">
              <a:extLst>
                <a:ext uri="{96DAC541-7B7A-43D3-8B79-37D633B846F1}">
                  <asvg:svgBlip xmlns:asvg="http://schemas.microsoft.com/office/drawing/2016/SVG/main" r:embed="rId5"/>
                </a:ext>
              </a:extLst>
            </a:blip>
            <a:stretch>
              <a:fillRect l="0" t="0" r="0" b="-125403"/>
            </a:stretch>
          </a:blipFill>
        </p:spPr>
      </p:sp>
      <p:sp>
        <p:nvSpPr>
          <p:cNvPr name="TextBox 32" id="32"/>
          <p:cNvSpPr txBox="true"/>
          <p:nvPr/>
        </p:nvSpPr>
        <p:spPr>
          <a:xfrm rot="0">
            <a:off x="5911647" y="1599605"/>
            <a:ext cx="6181738" cy="1948536"/>
          </a:xfrm>
          <a:prstGeom prst="rect">
            <a:avLst/>
          </a:prstGeom>
        </p:spPr>
        <p:txBody>
          <a:bodyPr anchor="t" rtlCol="false" tIns="0" lIns="0" bIns="0" rIns="0">
            <a:spAutoFit/>
          </a:bodyPr>
          <a:lstStyle/>
          <a:p>
            <a:pPr algn="ctr">
              <a:lnSpc>
                <a:spcPts val="7679"/>
              </a:lnSpc>
            </a:pPr>
            <a:r>
              <a:rPr lang="en-US" sz="6399">
                <a:solidFill>
                  <a:srgbClr val="000000"/>
                </a:solidFill>
                <a:latin typeface="Now Bold"/>
              </a:rPr>
              <a:t>Go-To-Market Strategy</a:t>
            </a:r>
          </a:p>
        </p:txBody>
      </p:sp>
      <p:sp>
        <p:nvSpPr>
          <p:cNvPr name="TextBox 33" id="33"/>
          <p:cNvSpPr txBox="true"/>
          <p:nvPr/>
        </p:nvSpPr>
        <p:spPr>
          <a:xfrm rot="0">
            <a:off x="8326615" y="914758"/>
            <a:ext cx="1287884" cy="360997"/>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Now Bold"/>
              </a:rPr>
              <a:t>Appendix</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4377" y="6578702"/>
            <a:ext cx="18288000" cy="4074866"/>
            <a:chOff x="0" y="0"/>
            <a:chExt cx="6186311" cy="1378411"/>
          </a:xfrm>
        </p:grpSpPr>
        <p:sp>
          <p:nvSpPr>
            <p:cNvPr name="Freeform 3" id="3"/>
            <p:cNvSpPr/>
            <p:nvPr/>
          </p:nvSpPr>
          <p:spPr>
            <a:xfrm flipH="false" flipV="false" rot="0">
              <a:off x="0" y="0"/>
              <a:ext cx="6186311" cy="1378412"/>
            </a:xfrm>
            <a:custGeom>
              <a:avLst/>
              <a:gdLst/>
              <a:ahLst/>
              <a:cxnLst/>
              <a:rect r="r" b="b" t="t" l="l"/>
              <a:pathLst>
                <a:path h="1378412" w="6186311">
                  <a:moveTo>
                    <a:pt x="6061851" y="1378411"/>
                  </a:moveTo>
                  <a:lnTo>
                    <a:pt x="124460" y="1378411"/>
                  </a:lnTo>
                  <a:cubicBezTo>
                    <a:pt x="55880" y="1378411"/>
                    <a:pt x="0" y="1322531"/>
                    <a:pt x="0" y="1253951"/>
                  </a:cubicBezTo>
                  <a:lnTo>
                    <a:pt x="0" y="124460"/>
                  </a:lnTo>
                  <a:cubicBezTo>
                    <a:pt x="0" y="55880"/>
                    <a:pt x="55880" y="0"/>
                    <a:pt x="124460" y="0"/>
                  </a:cubicBezTo>
                  <a:lnTo>
                    <a:pt x="6061851" y="0"/>
                  </a:lnTo>
                  <a:cubicBezTo>
                    <a:pt x="6130431" y="0"/>
                    <a:pt x="6186311" y="55880"/>
                    <a:pt x="6186311" y="124460"/>
                  </a:cubicBezTo>
                  <a:lnTo>
                    <a:pt x="6186311" y="1253952"/>
                  </a:lnTo>
                  <a:cubicBezTo>
                    <a:pt x="6186311" y="1322531"/>
                    <a:pt x="6130431" y="1378412"/>
                    <a:pt x="6061851" y="1378412"/>
                  </a:cubicBezTo>
                </a:path>
              </a:pathLst>
            </a:custGeom>
            <a:solidFill>
              <a:srgbClr val="4A64B8"/>
            </a:solidFill>
          </p:spPr>
        </p:sp>
      </p:grpSp>
      <p:grpSp>
        <p:nvGrpSpPr>
          <p:cNvPr name="Group 4" id="4"/>
          <p:cNvGrpSpPr/>
          <p:nvPr/>
        </p:nvGrpSpPr>
        <p:grpSpPr>
          <a:xfrm rot="0">
            <a:off x="3370158" y="965005"/>
            <a:ext cx="11374784" cy="1660787"/>
            <a:chOff x="0" y="0"/>
            <a:chExt cx="15166378" cy="2214383"/>
          </a:xfrm>
        </p:grpSpPr>
        <p:sp>
          <p:nvSpPr>
            <p:cNvPr name="TextBox 5" id="5"/>
            <p:cNvSpPr txBox="true"/>
            <p:nvPr/>
          </p:nvSpPr>
          <p:spPr>
            <a:xfrm rot="0">
              <a:off x="0" y="0"/>
              <a:ext cx="15166378" cy="1587500"/>
            </a:xfrm>
            <a:prstGeom prst="rect">
              <a:avLst/>
            </a:prstGeom>
          </p:spPr>
          <p:txBody>
            <a:bodyPr anchor="t" rtlCol="false" tIns="0" lIns="0" bIns="0" rIns="0">
              <a:spAutoFit/>
            </a:bodyPr>
            <a:lstStyle/>
            <a:p>
              <a:pPr algn="ctr">
                <a:lnSpc>
                  <a:spcPts val="9360"/>
                </a:lnSpc>
              </a:pPr>
              <a:r>
                <a:rPr lang="en-US" sz="7800">
                  <a:solidFill>
                    <a:srgbClr val="000000"/>
                  </a:solidFill>
                  <a:latin typeface="Now Bold"/>
                </a:rPr>
                <a:t>Business Lean Canvas</a:t>
              </a:r>
            </a:p>
          </p:txBody>
        </p:sp>
        <p:sp>
          <p:nvSpPr>
            <p:cNvPr name="TextBox 6" id="6"/>
            <p:cNvSpPr txBox="true"/>
            <p:nvPr/>
          </p:nvSpPr>
          <p:spPr>
            <a:xfrm rot="0">
              <a:off x="0" y="1698763"/>
              <a:ext cx="15166378" cy="515620"/>
            </a:xfrm>
            <a:prstGeom prst="rect">
              <a:avLst/>
            </a:prstGeom>
          </p:spPr>
          <p:txBody>
            <a:bodyPr anchor="t" rtlCol="false" tIns="0" lIns="0" bIns="0" rIns="0">
              <a:spAutoFit/>
            </a:bodyPr>
            <a:lstStyle/>
            <a:p>
              <a:pPr algn="ctr">
                <a:lnSpc>
                  <a:spcPts val="3359"/>
                </a:lnSpc>
                <a:spcBef>
                  <a:spcPct val="0"/>
                </a:spcBef>
              </a:pPr>
            </a:p>
          </p:txBody>
        </p:sp>
      </p:grpSp>
      <p:graphicFrame>
        <p:nvGraphicFramePr>
          <p:cNvPr name="Table 7" id="7"/>
          <p:cNvGraphicFramePr>
            <a:graphicFrameLocks noGrp="true"/>
          </p:cNvGraphicFramePr>
          <p:nvPr/>
        </p:nvGraphicFramePr>
        <p:xfrm>
          <a:off x="420398" y="2211283"/>
          <a:ext cx="17278449" cy="7818449"/>
        </p:xfrm>
        <a:graphic>
          <a:graphicData uri="http://schemas.openxmlformats.org/drawingml/2006/table">
            <a:tbl>
              <a:tblPr/>
              <a:tblGrid>
                <a:gridCol w="2263612"/>
                <a:gridCol w="5397106"/>
                <a:gridCol w="2935111"/>
                <a:gridCol w="3661160"/>
                <a:gridCol w="3021461"/>
              </a:tblGrid>
              <a:tr h="2002123">
                <a:tc rowSpan="2">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rowSpan="2">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rowSpan="2">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r>
              <a:tr h="3521850">
                <a:tc v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v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v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r>
              <a:tr h="2294475">
                <a:tc gridSpan="2">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h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gridSpan="3">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h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c hMerge="true">
                  <a:txBody>
                    <a:bodyPr anchor="t" rtlCol="false"/>
                    <a:lstStyle/>
                    <a:p>
                      <a:pPr algn="ctr">
                        <a:lnSpc>
                          <a:spcPts val="2520"/>
                        </a:lnSpc>
                        <a:defRPr/>
                      </a:pPr>
                      <a:endParaRPr lang="en-US" sz="1100"/>
                    </a:p>
                  </a:txBody>
                  <a:tcPr marL="190500" marR="190500" marT="190500" marB="190500" anchor="ctr">
                    <a:lnL cmpd="sng" algn="ctr" cap="flat" w="38100">
                      <a:solidFill>
                        <a:srgbClr val="1B131B"/>
                      </a:solidFill>
                      <a:prstDash val="solid"/>
                      <a:round/>
                      <a:headEnd type="none" w="med" len="med"/>
                      <a:tailEnd type="none" w="med" len="med"/>
                    </a:lnL>
                    <a:lnR cmpd="sng" algn="ctr" cap="flat" w="38100">
                      <a:solidFill>
                        <a:srgbClr val="1B131B"/>
                      </a:solidFill>
                      <a:prstDash val="solid"/>
                      <a:round/>
                      <a:headEnd type="none" w="med" len="med"/>
                      <a:tailEnd type="none" w="med" len="med"/>
                    </a:lnR>
                    <a:lnT cmpd="sng" algn="ctr" cap="flat" w="38100">
                      <a:solidFill>
                        <a:srgbClr val="1B131B"/>
                      </a:solidFill>
                      <a:prstDash val="solid"/>
                      <a:round/>
                      <a:headEnd type="none" w="med" len="med"/>
                      <a:tailEnd type="none" w="med" len="med"/>
                    </a:lnT>
                    <a:lnB cmpd="sng" algn="ctr" cap="flat" w="38100">
                      <a:solidFill>
                        <a:srgbClr val="1B131B"/>
                      </a:solidFill>
                      <a:prstDash val="solid"/>
                      <a:round/>
                      <a:headEnd type="none" w="med" len="med"/>
                      <a:tailEnd type="none" w="med" len="med"/>
                    </a:lnB>
                    <a:solidFill>
                      <a:srgbClr val="F5F5EF"/>
                    </a:solidFill>
                  </a:tcPr>
                </a:tc>
              </a:tr>
            </a:tbl>
          </a:graphicData>
        </a:graphic>
      </p:graphicFrame>
      <p:sp>
        <p:nvSpPr>
          <p:cNvPr name="TextBox 8" id="8"/>
          <p:cNvSpPr txBox="true"/>
          <p:nvPr/>
        </p:nvSpPr>
        <p:spPr>
          <a:xfrm rot="0">
            <a:off x="420398" y="2313733"/>
            <a:ext cx="1850280" cy="440690"/>
          </a:xfrm>
          <a:prstGeom prst="rect">
            <a:avLst/>
          </a:prstGeom>
        </p:spPr>
        <p:txBody>
          <a:bodyPr anchor="t" rtlCol="false" tIns="0" lIns="0" bIns="0" rIns="0">
            <a:spAutoFit/>
          </a:bodyPr>
          <a:lstStyle/>
          <a:p>
            <a:pPr algn="ctr">
              <a:lnSpc>
                <a:spcPts val="3640"/>
              </a:lnSpc>
            </a:pPr>
            <a:r>
              <a:rPr lang="en-US" sz="2800">
                <a:solidFill>
                  <a:srgbClr val="1B131B"/>
                </a:solidFill>
                <a:latin typeface="TT Commons Pro Bold"/>
              </a:rPr>
              <a:t>Problem</a:t>
            </a:r>
          </a:p>
        </p:txBody>
      </p:sp>
      <p:sp>
        <p:nvSpPr>
          <p:cNvPr name="TextBox 9" id="9"/>
          <p:cNvSpPr txBox="true"/>
          <p:nvPr/>
        </p:nvSpPr>
        <p:spPr>
          <a:xfrm rot="0">
            <a:off x="2715015" y="2313733"/>
            <a:ext cx="1850280" cy="440690"/>
          </a:xfrm>
          <a:prstGeom prst="rect">
            <a:avLst/>
          </a:prstGeom>
        </p:spPr>
        <p:txBody>
          <a:bodyPr anchor="t" rtlCol="false" tIns="0" lIns="0" bIns="0" rIns="0">
            <a:spAutoFit/>
          </a:bodyPr>
          <a:lstStyle/>
          <a:p>
            <a:pPr algn="ctr">
              <a:lnSpc>
                <a:spcPts val="3640"/>
              </a:lnSpc>
            </a:pPr>
            <a:r>
              <a:rPr lang="en-US" sz="2800">
                <a:solidFill>
                  <a:srgbClr val="1B131B"/>
                </a:solidFill>
                <a:latin typeface="TT Commons Pro Bold"/>
              </a:rPr>
              <a:t>Solution</a:t>
            </a:r>
          </a:p>
        </p:txBody>
      </p:sp>
      <p:sp>
        <p:nvSpPr>
          <p:cNvPr name="TextBox 10" id="10"/>
          <p:cNvSpPr txBox="true"/>
          <p:nvPr/>
        </p:nvSpPr>
        <p:spPr>
          <a:xfrm rot="0">
            <a:off x="2856765" y="4325416"/>
            <a:ext cx="2442190" cy="440690"/>
          </a:xfrm>
          <a:prstGeom prst="rect">
            <a:avLst/>
          </a:prstGeom>
        </p:spPr>
        <p:txBody>
          <a:bodyPr anchor="t" rtlCol="false" tIns="0" lIns="0" bIns="0" rIns="0">
            <a:spAutoFit/>
          </a:bodyPr>
          <a:lstStyle/>
          <a:p>
            <a:pPr algn="ctr">
              <a:lnSpc>
                <a:spcPts val="3640"/>
              </a:lnSpc>
            </a:pPr>
            <a:r>
              <a:rPr lang="en-US" sz="2800">
                <a:solidFill>
                  <a:srgbClr val="1B131B"/>
                </a:solidFill>
                <a:latin typeface="TT Commons Pro Bold"/>
              </a:rPr>
              <a:t>Key Metrics</a:t>
            </a:r>
          </a:p>
        </p:txBody>
      </p:sp>
      <p:sp>
        <p:nvSpPr>
          <p:cNvPr name="TextBox 11" id="11"/>
          <p:cNvSpPr txBox="true"/>
          <p:nvPr/>
        </p:nvSpPr>
        <p:spPr>
          <a:xfrm rot="0">
            <a:off x="599410" y="7863293"/>
            <a:ext cx="2599531" cy="440690"/>
          </a:xfrm>
          <a:prstGeom prst="rect">
            <a:avLst/>
          </a:prstGeom>
        </p:spPr>
        <p:txBody>
          <a:bodyPr anchor="t" rtlCol="false" tIns="0" lIns="0" bIns="0" rIns="0">
            <a:spAutoFit/>
          </a:bodyPr>
          <a:lstStyle/>
          <a:p>
            <a:pPr algn="ctr">
              <a:lnSpc>
                <a:spcPts val="3640"/>
              </a:lnSpc>
            </a:pPr>
            <a:r>
              <a:rPr lang="en-US" sz="2800">
                <a:solidFill>
                  <a:srgbClr val="1B131B"/>
                </a:solidFill>
                <a:latin typeface="TT Commons Pro Bold"/>
              </a:rPr>
              <a:t>Cost Structure</a:t>
            </a:r>
          </a:p>
        </p:txBody>
      </p:sp>
      <p:sp>
        <p:nvSpPr>
          <p:cNvPr name="TextBox 12" id="12"/>
          <p:cNvSpPr txBox="true"/>
          <p:nvPr/>
        </p:nvSpPr>
        <p:spPr>
          <a:xfrm rot="0">
            <a:off x="8122825" y="7863293"/>
            <a:ext cx="3179872" cy="440690"/>
          </a:xfrm>
          <a:prstGeom prst="rect">
            <a:avLst/>
          </a:prstGeom>
        </p:spPr>
        <p:txBody>
          <a:bodyPr anchor="t" rtlCol="false" tIns="0" lIns="0" bIns="0" rIns="0">
            <a:spAutoFit/>
          </a:bodyPr>
          <a:lstStyle/>
          <a:p>
            <a:pPr algn="ctr">
              <a:lnSpc>
                <a:spcPts val="3640"/>
              </a:lnSpc>
            </a:pPr>
            <a:r>
              <a:rPr lang="en-US" sz="2800">
                <a:solidFill>
                  <a:srgbClr val="1B131B"/>
                </a:solidFill>
                <a:latin typeface="TT Commons Pro Bold"/>
              </a:rPr>
              <a:t>Revenue Streams</a:t>
            </a:r>
          </a:p>
        </p:txBody>
      </p:sp>
      <p:sp>
        <p:nvSpPr>
          <p:cNvPr name="TextBox 13" id="13"/>
          <p:cNvSpPr txBox="true"/>
          <p:nvPr/>
        </p:nvSpPr>
        <p:spPr>
          <a:xfrm rot="0">
            <a:off x="8244325" y="2313733"/>
            <a:ext cx="2316031" cy="897890"/>
          </a:xfrm>
          <a:prstGeom prst="rect">
            <a:avLst/>
          </a:prstGeom>
        </p:spPr>
        <p:txBody>
          <a:bodyPr anchor="t" rtlCol="false" tIns="0" lIns="0" bIns="0" rIns="0">
            <a:spAutoFit/>
          </a:bodyPr>
          <a:lstStyle/>
          <a:p>
            <a:pPr>
              <a:lnSpc>
                <a:spcPts val="3640"/>
              </a:lnSpc>
            </a:pPr>
            <a:r>
              <a:rPr lang="en-US" sz="2800">
                <a:solidFill>
                  <a:srgbClr val="1B131B"/>
                </a:solidFill>
                <a:latin typeface="TT Commons Pro Bold"/>
              </a:rPr>
              <a:t>Unique Value Proposition</a:t>
            </a:r>
          </a:p>
        </p:txBody>
      </p:sp>
      <p:sp>
        <p:nvSpPr>
          <p:cNvPr name="TextBox 14" id="14"/>
          <p:cNvSpPr txBox="true"/>
          <p:nvPr/>
        </p:nvSpPr>
        <p:spPr>
          <a:xfrm rot="0">
            <a:off x="11208055" y="2331513"/>
            <a:ext cx="3163160" cy="440690"/>
          </a:xfrm>
          <a:prstGeom prst="rect">
            <a:avLst/>
          </a:prstGeom>
        </p:spPr>
        <p:txBody>
          <a:bodyPr anchor="t" rtlCol="false" tIns="0" lIns="0" bIns="0" rIns="0">
            <a:spAutoFit/>
          </a:bodyPr>
          <a:lstStyle/>
          <a:p>
            <a:pPr>
              <a:lnSpc>
                <a:spcPts val="3640"/>
              </a:lnSpc>
            </a:pPr>
            <a:r>
              <a:rPr lang="en-US" sz="2800">
                <a:solidFill>
                  <a:srgbClr val="1B131B"/>
                </a:solidFill>
                <a:latin typeface="TT Commons Pro Bold"/>
              </a:rPr>
              <a:t>Customer Segment</a:t>
            </a:r>
          </a:p>
        </p:txBody>
      </p:sp>
      <p:sp>
        <p:nvSpPr>
          <p:cNvPr name="TextBox 15" id="15"/>
          <p:cNvSpPr txBox="true"/>
          <p:nvPr/>
        </p:nvSpPr>
        <p:spPr>
          <a:xfrm rot="0">
            <a:off x="11302696" y="4498278"/>
            <a:ext cx="3163160" cy="440690"/>
          </a:xfrm>
          <a:prstGeom prst="rect">
            <a:avLst/>
          </a:prstGeom>
        </p:spPr>
        <p:txBody>
          <a:bodyPr anchor="t" rtlCol="false" tIns="0" lIns="0" bIns="0" rIns="0">
            <a:spAutoFit/>
          </a:bodyPr>
          <a:lstStyle/>
          <a:p>
            <a:pPr>
              <a:lnSpc>
                <a:spcPts val="3640"/>
              </a:lnSpc>
            </a:pPr>
            <a:r>
              <a:rPr lang="en-US" sz="2800">
                <a:solidFill>
                  <a:srgbClr val="1B131B"/>
                </a:solidFill>
                <a:latin typeface="TT Commons Pro Bold"/>
              </a:rPr>
              <a:t>Channels</a:t>
            </a:r>
          </a:p>
        </p:txBody>
      </p:sp>
      <p:sp>
        <p:nvSpPr>
          <p:cNvPr name="TextBox 16" id="16"/>
          <p:cNvSpPr txBox="true"/>
          <p:nvPr/>
        </p:nvSpPr>
        <p:spPr>
          <a:xfrm rot="0">
            <a:off x="14765887" y="2313733"/>
            <a:ext cx="2778409" cy="897890"/>
          </a:xfrm>
          <a:prstGeom prst="rect">
            <a:avLst/>
          </a:prstGeom>
        </p:spPr>
        <p:txBody>
          <a:bodyPr anchor="t" rtlCol="false" tIns="0" lIns="0" bIns="0" rIns="0">
            <a:spAutoFit/>
          </a:bodyPr>
          <a:lstStyle/>
          <a:p>
            <a:pPr>
              <a:lnSpc>
                <a:spcPts val="3640"/>
              </a:lnSpc>
            </a:pPr>
            <a:r>
              <a:rPr lang="en-US" sz="2800">
                <a:solidFill>
                  <a:srgbClr val="1B131B"/>
                </a:solidFill>
                <a:latin typeface="TT Commons Pro Bold"/>
              </a:rPr>
              <a:t>Unfair Advantage</a:t>
            </a:r>
          </a:p>
        </p:txBody>
      </p:sp>
      <p:sp>
        <p:nvSpPr>
          <p:cNvPr name="TextBox 17" id="17"/>
          <p:cNvSpPr txBox="true"/>
          <p:nvPr/>
        </p:nvSpPr>
        <p:spPr>
          <a:xfrm rot="0">
            <a:off x="599410" y="3196334"/>
            <a:ext cx="1847780" cy="3704927"/>
          </a:xfrm>
          <a:prstGeom prst="rect">
            <a:avLst/>
          </a:prstGeom>
        </p:spPr>
        <p:txBody>
          <a:bodyPr anchor="t" rtlCol="false" tIns="0" lIns="0" bIns="0" rIns="0">
            <a:spAutoFit/>
          </a:bodyPr>
          <a:lstStyle/>
          <a:p>
            <a:pPr algn="just" marL="328915" indent="-164458" lvl="1">
              <a:lnSpc>
                <a:spcPts val="1980"/>
              </a:lnSpc>
              <a:buFont typeface="Arial"/>
              <a:buChar char="•"/>
            </a:pPr>
            <a:r>
              <a:rPr lang="en-US" sz="1523">
                <a:solidFill>
                  <a:srgbClr val="1B131B"/>
                </a:solidFill>
                <a:latin typeface="TT Commons Pro"/>
              </a:rPr>
              <a:t>High rates of patient readmission within 30 days of hospital discharge.</a:t>
            </a:r>
          </a:p>
          <a:p>
            <a:pPr algn="just" marL="328915" indent="-164458" lvl="1">
              <a:lnSpc>
                <a:spcPts val="1980"/>
              </a:lnSpc>
              <a:buFont typeface="Arial"/>
              <a:buChar char="•"/>
            </a:pPr>
            <a:r>
              <a:rPr lang="en-US" sz="1523">
                <a:solidFill>
                  <a:srgbClr val="1B131B"/>
                </a:solidFill>
                <a:latin typeface="TT Commons Pro"/>
              </a:rPr>
              <a:t>Increased costs and resource allocation for healthcare institutions.</a:t>
            </a:r>
          </a:p>
          <a:p>
            <a:pPr marL="328915" indent="-164458" lvl="1">
              <a:lnSpc>
                <a:spcPts val="1980"/>
              </a:lnSpc>
              <a:buFont typeface="Arial"/>
              <a:buChar char="•"/>
            </a:pPr>
            <a:r>
              <a:rPr lang="en-US" sz="1523">
                <a:solidFill>
                  <a:srgbClr val="1B131B"/>
                </a:solidFill>
                <a:latin typeface="TT Commons Pro"/>
              </a:rPr>
              <a:t>Potential for negligence in post-discharge patient care.</a:t>
            </a:r>
          </a:p>
        </p:txBody>
      </p:sp>
      <p:sp>
        <p:nvSpPr>
          <p:cNvPr name="TextBox 18" id="18"/>
          <p:cNvSpPr txBox="true"/>
          <p:nvPr/>
        </p:nvSpPr>
        <p:spPr>
          <a:xfrm rot="0">
            <a:off x="3093984" y="3047387"/>
            <a:ext cx="4138534" cy="909320"/>
          </a:xfrm>
          <a:prstGeom prst="rect">
            <a:avLst/>
          </a:prstGeom>
        </p:spPr>
        <p:txBody>
          <a:bodyPr anchor="t" rtlCol="false" tIns="0" lIns="0" bIns="0" rIns="0">
            <a:spAutoFit/>
          </a:bodyPr>
          <a:lstStyle/>
          <a:p>
            <a:pPr algn="just">
              <a:lnSpc>
                <a:spcPts val="2469"/>
              </a:lnSpc>
            </a:pPr>
            <a:r>
              <a:rPr lang="en-US" sz="1899">
                <a:solidFill>
                  <a:srgbClr val="1B131B"/>
                </a:solidFill>
                <a:latin typeface="TT Commons Pro"/>
              </a:rPr>
              <a:t>A predictive analytics tool that analyzes patient data to forecast the risk of readmission within 30 days.</a:t>
            </a:r>
          </a:p>
        </p:txBody>
      </p:sp>
      <p:sp>
        <p:nvSpPr>
          <p:cNvPr name="TextBox 19" id="19"/>
          <p:cNvSpPr txBox="true"/>
          <p:nvPr/>
        </p:nvSpPr>
        <p:spPr>
          <a:xfrm rot="0">
            <a:off x="3093984" y="4919918"/>
            <a:ext cx="4138534" cy="2738120"/>
          </a:xfrm>
          <a:prstGeom prst="rect">
            <a:avLst/>
          </a:prstGeom>
        </p:spPr>
        <p:txBody>
          <a:bodyPr anchor="t" rtlCol="false" tIns="0" lIns="0" bIns="0" rIns="0">
            <a:spAutoFit/>
          </a:bodyPr>
          <a:lstStyle/>
          <a:p>
            <a:pPr algn="just" marL="410208" indent="-205104" lvl="1">
              <a:lnSpc>
                <a:spcPts val="2469"/>
              </a:lnSpc>
              <a:buFont typeface="Arial"/>
              <a:buChar char="•"/>
            </a:pPr>
            <a:r>
              <a:rPr lang="en-US" sz="1899">
                <a:solidFill>
                  <a:srgbClr val="1B131B"/>
                </a:solidFill>
                <a:latin typeface="TT Commons Pro"/>
              </a:rPr>
              <a:t>Number of healthcare institutions subscribing.</a:t>
            </a:r>
          </a:p>
          <a:p>
            <a:pPr algn="just" marL="410208" indent="-205104" lvl="1">
              <a:lnSpc>
                <a:spcPts val="2469"/>
              </a:lnSpc>
              <a:buFont typeface="Arial"/>
              <a:buChar char="•"/>
            </a:pPr>
            <a:r>
              <a:rPr lang="en-US" sz="1899">
                <a:solidFill>
                  <a:srgbClr val="1B131B"/>
                </a:solidFill>
                <a:latin typeface="TT Commons Pro"/>
              </a:rPr>
              <a:t>Reduction percentage in patient readmission rates.</a:t>
            </a:r>
          </a:p>
          <a:p>
            <a:pPr algn="just" marL="410208" indent="-205104" lvl="1">
              <a:lnSpc>
                <a:spcPts val="2469"/>
              </a:lnSpc>
              <a:buFont typeface="Arial"/>
              <a:buChar char="•"/>
            </a:pPr>
            <a:r>
              <a:rPr lang="en-US" sz="1899">
                <a:solidFill>
                  <a:srgbClr val="1B131B"/>
                </a:solidFill>
                <a:latin typeface="TT Commons Pro"/>
              </a:rPr>
              <a:t>Customer satisfaction and feedback scores.</a:t>
            </a:r>
          </a:p>
          <a:p>
            <a:pPr algn="just" marL="410208" indent="-205104" lvl="1">
              <a:lnSpc>
                <a:spcPts val="2469"/>
              </a:lnSpc>
              <a:buFont typeface="Arial"/>
              <a:buChar char="•"/>
            </a:pPr>
            <a:r>
              <a:rPr lang="en-US" sz="1899">
                <a:solidFill>
                  <a:srgbClr val="1B131B"/>
                </a:solidFill>
                <a:latin typeface="TT Commons Pro"/>
              </a:rPr>
              <a:t>Accuracy and reliability of predictive insights</a:t>
            </a:r>
          </a:p>
          <a:p>
            <a:pPr algn="just">
              <a:lnSpc>
                <a:spcPts val="2469"/>
              </a:lnSpc>
            </a:pPr>
          </a:p>
        </p:txBody>
      </p:sp>
      <p:sp>
        <p:nvSpPr>
          <p:cNvPr name="TextBox 20" id="20"/>
          <p:cNvSpPr txBox="true"/>
          <p:nvPr/>
        </p:nvSpPr>
        <p:spPr>
          <a:xfrm rot="0">
            <a:off x="8413608" y="3441115"/>
            <a:ext cx="2146747" cy="3137587"/>
          </a:xfrm>
          <a:prstGeom prst="rect">
            <a:avLst/>
          </a:prstGeom>
        </p:spPr>
        <p:txBody>
          <a:bodyPr anchor="t" rtlCol="false" tIns="0" lIns="0" bIns="0" rIns="0">
            <a:spAutoFit/>
          </a:bodyPr>
          <a:lstStyle/>
          <a:p>
            <a:pPr>
              <a:lnSpc>
                <a:spcPts val="2529"/>
              </a:lnSpc>
            </a:pPr>
            <a:r>
              <a:rPr lang="en-US" sz="1945">
                <a:solidFill>
                  <a:srgbClr val="1B131B"/>
                </a:solidFill>
                <a:latin typeface="TT Commons Pro"/>
              </a:rPr>
              <a:t>Empowering healthcare with predictive insights. Reduce readmissions, optimize resources, and elevate patient care.</a:t>
            </a:r>
          </a:p>
          <a:p>
            <a:pPr>
              <a:lnSpc>
                <a:spcPts val="2529"/>
              </a:lnSpc>
            </a:pPr>
          </a:p>
          <a:p>
            <a:pPr>
              <a:lnSpc>
                <a:spcPts val="2529"/>
              </a:lnSpc>
            </a:pPr>
          </a:p>
        </p:txBody>
      </p:sp>
      <p:sp>
        <p:nvSpPr>
          <p:cNvPr name="TextBox 21" id="21"/>
          <p:cNvSpPr txBox="true"/>
          <p:nvPr/>
        </p:nvSpPr>
        <p:spPr>
          <a:xfrm rot="0">
            <a:off x="15027216" y="3385025"/>
            <a:ext cx="2190090" cy="4080562"/>
          </a:xfrm>
          <a:prstGeom prst="rect">
            <a:avLst/>
          </a:prstGeom>
        </p:spPr>
        <p:txBody>
          <a:bodyPr anchor="t" rtlCol="false" tIns="0" lIns="0" bIns="0" rIns="0">
            <a:spAutoFit/>
          </a:bodyPr>
          <a:lstStyle/>
          <a:p>
            <a:pPr marL="420123" indent="-210061" lvl="1">
              <a:lnSpc>
                <a:spcPts val="2529"/>
              </a:lnSpc>
              <a:buFont typeface="Arial"/>
              <a:buChar char="•"/>
            </a:pPr>
            <a:r>
              <a:rPr lang="en-US" sz="1945">
                <a:solidFill>
                  <a:srgbClr val="1B131B"/>
                </a:solidFill>
                <a:latin typeface="TT Commons Pro"/>
              </a:rPr>
              <a:t>Advanced predictive algorithms tailored specifically for healthcare data.</a:t>
            </a:r>
          </a:p>
          <a:p>
            <a:pPr marL="420123" indent="-210061" lvl="1">
              <a:lnSpc>
                <a:spcPts val="2529"/>
              </a:lnSpc>
              <a:buFont typeface="Arial"/>
              <a:buChar char="•"/>
            </a:pPr>
            <a:r>
              <a:rPr lang="en-US" sz="1945">
                <a:solidFill>
                  <a:srgbClr val="1B131B"/>
                </a:solidFill>
                <a:latin typeface="TT Commons Pro"/>
              </a:rPr>
              <a:t>Seamless integration with existing electronic health record systems.</a:t>
            </a:r>
          </a:p>
          <a:p>
            <a:pPr>
              <a:lnSpc>
                <a:spcPts val="2529"/>
              </a:lnSpc>
            </a:pPr>
          </a:p>
        </p:txBody>
      </p:sp>
      <p:sp>
        <p:nvSpPr>
          <p:cNvPr name="TextBox 22" id="22"/>
          <p:cNvSpPr txBox="true"/>
          <p:nvPr/>
        </p:nvSpPr>
        <p:spPr>
          <a:xfrm rot="0">
            <a:off x="11208055" y="5034510"/>
            <a:ext cx="3163160" cy="2508937"/>
          </a:xfrm>
          <a:prstGeom prst="rect">
            <a:avLst/>
          </a:prstGeom>
        </p:spPr>
        <p:txBody>
          <a:bodyPr anchor="t" rtlCol="false" tIns="0" lIns="0" bIns="0" rIns="0">
            <a:spAutoFit/>
          </a:bodyPr>
          <a:lstStyle/>
          <a:p>
            <a:pPr marL="420123" indent="-210061" lvl="1">
              <a:lnSpc>
                <a:spcPts val="2529"/>
              </a:lnSpc>
              <a:buFont typeface="Arial"/>
              <a:buChar char="•"/>
            </a:pPr>
            <a:r>
              <a:rPr lang="en-US" sz="1945">
                <a:solidFill>
                  <a:srgbClr val="1B131B"/>
                </a:solidFill>
                <a:latin typeface="TT Commons Pro"/>
              </a:rPr>
              <a:t>Direct sales through a dedicated sales team.</a:t>
            </a:r>
          </a:p>
          <a:p>
            <a:pPr marL="420123" indent="-210061" lvl="1">
              <a:lnSpc>
                <a:spcPts val="2529"/>
              </a:lnSpc>
              <a:buFont typeface="Arial"/>
              <a:buChar char="•"/>
            </a:pPr>
            <a:r>
              <a:rPr lang="en-US" sz="1945">
                <a:solidFill>
                  <a:srgbClr val="1B131B"/>
                </a:solidFill>
                <a:latin typeface="TT Commons Pro"/>
              </a:rPr>
              <a:t>Online platform for demos and subscriptions.</a:t>
            </a:r>
          </a:p>
          <a:p>
            <a:pPr marL="420123" indent="-210061" lvl="1">
              <a:lnSpc>
                <a:spcPts val="2529"/>
              </a:lnSpc>
              <a:buFont typeface="Arial"/>
              <a:buChar char="•"/>
            </a:pPr>
            <a:r>
              <a:rPr lang="en-US" sz="1945">
                <a:solidFill>
                  <a:srgbClr val="1B131B"/>
                </a:solidFill>
                <a:latin typeface="TT Commons Pro"/>
              </a:rPr>
              <a:t>Partnerships with electronic health record providers.</a:t>
            </a:r>
          </a:p>
          <a:p>
            <a:pPr>
              <a:lnSpc>
                <a:spcPts val="2529"/>
              </a:lnSpc>
            </a:pPr>
          </a:p>
        </p:txBody>
      </p:sp>
      <p:sp>
        <p:nvSpPr>
          <p:cNvPr name="TextBox 23" id="23"/>
          <p:cNvSpPr txBox="true"/>
          <p:nvPr/>
        </p:nvSpPr>
        <p:spPr>
          <a:xfrm rot="0">
            <a:off x="787498" y="8336915"/>
            <a:ext cx="7176431" cy="1823720"/>
          </a:xfrm>
          <a:prstGeom prst="rect">
            <a:avLst/>
          </a:prstGeom>
        </p:spPr>
        <p:txBody>
          <a:bodyPr anchor="t" rtlCol="false" tIns="0" lIns="0" bIns="0" rIns="0">
            <a:spAutoFit/>
          </a:bodyPr>
          <a:lstStyle/>
          <a:p>
            <a:pPr algn="just" marL="410208" indent="-205104" lvl="1">
              <a:lnSpc>
                <a:spcPts val="2469"/>
              </a:lnSpc>
              <a:buFont typeface="Arial"/>
              <a:buChar char="•"/>
            </a:pPr>
            <a:r>
              <a:rPr lang="en-US" sz="1899">
                <a:solidFill>
                  <a:srgbClr val="1B131B"/>
                </a:solidFill>
                <a:latin typeface="TT Commons Pro"/>
              </a:rPr>
              <a:t>Development and maintenance of the predictive analytics platform.</a:t>
            </a:r>
          </a:p>
          <a:p>
            <a:pPr algn="just" marL="410208" indent="-205104" lvl="1">
              <a:lnSpc>
                <a:spcPts val="2469"/>
              </a:lnSpc>
              <a:buFont typeface="Arial"/>
              <a:buChar char="•"/>
            </a:pPr>
            <a:r>
              <a:rPr lang="en-US" sz="1899">
                <a:solidFill>
                  <a:srgbClr val="1B131B"/>
                </a:solidFill>
                <a:latin typeface="TT Commons Pro"/>
              </a:rPr>
              <a:t>Sales and marketing expenses.</a:t>
            </a:r>
          </a:p>
          <a:p>
            <a:pPr algn="just" marL="410208" indent="-205104" lvl="1">
              <a:lnSpc>
                <a:spcPts val="2469"/>
              </a:lnSpc>
              <a:buFont typeface="Arial"/>
              <a:buChar char="•"/>
            </a:pPr>
            <a:r>
              <a:rPr lang="en-US" sz="1899">
                <a:solidFill>
                  <a:srgbClr val="1B131B"/>
                </a:solidFill>
                <a:latin typeface="TT Commons Pro"/>
              </a:rPr>
              <a:t>Customer support and training.</a:t>
            </a:r>
          </a:p>
          <a:p>
            <a:pPr algn="just" marL="410208" indent="-205104" lvl="1">
              <a:lnSpc>
                <a:spcPts val="2469"/>
              </a:lnSpc>
              <a:buFont typeface="Arial"/>
              <a:buChar char="•"/>
            </a:pPr>
            <a:r>
              <a:rPr lang="en-US" sz="1899">
                <a:solidFill>
                  <a:srgbClr val="1B131B"/>
                </a:solidFill>
                <a:latin typeface="TT Commons Pro"/>
              </a:rPr>
              <a:t>Research and continuous improvement of algorithms.</a:t>
            </a:r>
          </a:p>
          <a:p>
            <a:pPr algn="just">
              <a:lnSpc>
                <a:spcPts val="2469"/>
              </a:lnSpc>
            </a:pPr>
          </a:p>
        </p:txBody>
      </p:sp>
      <p:sp>
        <p:nvSpPr>
          <p:cNvPr name="TextBox 24" id="24"/>
          <p:cNvSpPr txBox="true"/>
          <p:nvPr/>
        </p:nvSpPr>
        <p:spPr>
          <a:xfrm rot="0">
            <a:off x="8413608" y="8427808"/>
            <a:ext cx="9130688" cy="1214120"/>
          </a:xfrm>
          <a:prstGeom prst="rect">
            <a:avLst/>
          </a:prstGeom>
        </p:spPr>
        <p:txBody>
          <a:bodyPr anchor="t" rtlCol="false" tIns="0" lIns="0" bIns="0" rIns="0">
            <a:spAutoFit/>
          </a:bodyPr>
          <a:lstStyle/>
          <a:p>
            <a:pPr algn="just" marL="410208" indent="-205104" lvl="1">
              <a:lnSpc>
                <a:spcPts val="2469"/>
              </a:lnSpc>
              <a:buFont typeface="Arial"/>
              <a:buChar char="•"/>
            </a:pPr>
            <a:r>
              <a:rPr lang="en-US" sz="1899">
                <a:solidFill>
                  <a:srgbClr val="1B131B"/>
                </a:solidFill>
                <a:latin typeface="TT Commons Pro"/>
              </a:rPr>
              <a:t>Subscription fees from healthcare institutions (tiered pricing model).</a:t>
            </a:r>
          </a:p>
          <a:p>
            <a:pPr algn="just" marL="410208" indent="-205104" lvl="1">
              <a:lnSpc>
                <a:spcPts val="2469"/>
              </a:lnSpc>
              <a:buFont typeface="Arial"/>
              <a:buChar char="•"/>
            </a:pPr>
            <a:r>
              <a:rPr lang="en-US" sz="1899">
                <a:solidFill>
                  <a:srgbClr val="1B131B"/>
                </a:solidFill>
                <a:latin typeface="TT Commons Pro"/>
              </a:rPr>
              <a:t>Custom solutions for large hospital networks.</a:t>
            </a:r>
          </a:p>
          <a:p>
            <a:pPr algn="just" marL="410208" indent="-205104" lvl="1">
              <a:lnSpc>
                <a:spcPts val="2469"/>
              </a:lnSpc>
              <a:buFont typeface="Arial"/>
              <a:buChar char="•"/>
            </a:pPr>
            <a:r>
              <a:rPr lang="en-US" sz="1899">
                <a:solidFill>
                  <a:srgbClr val="1B131B"/>
                </a:solidFill>
                <a:latin typeface="TT Commons Pro"/>
              </a:rPr>
              <a:t>Potential partnerships or collaborations with other healthcare tech companies.</a:t>
            </a:r>
          </a:p>
          <a:p>
            <a:pPr algn="just">
              <a:lnSpc>
                <a:spcPts val="2469"/>
              </a:lnSpc>
            </a:pPr>
          </a:p>
        </p:txBody>
      </p:sp>
      <p:sp>
        <p:nvSpPr>
          <p:cNvPr name="TextBox 25" id="25"/>
          <p:cNvSpPr txBox="true"/>
          <p:nvPr/>
        </p:nvSpPr>
        <p:spPr>
          <a:xfrm rot="0">
            <a:off x="11208055" y="2892492"/>
            <a:ext cx="3409585" cy="1565962"/>
          </a:xfrm>
          <a:prstGeom prst="rect">
            <a:avLst/>
          </a:prstGeom>
        </p:spPr>
        <p:txBody>
          <a:bodyPr anchor="t" rtlCol="false" tIns="0" lIns="0" bIns="0" rIns="0">
            <a:spAutoFit/>
          </a:bodyPr>
          <a:lstStyle/>
          <a:p>
            <a:pPr>
              <a:lnSpc>
                <a:spcPts val="2529"/>
              </a:lnSpc>
            </a:pPr>
            <a:r>
              <a:rPr lang="en-US" sz="1945">
                <a:solidFill>
                  <a:srgbClr val="1B131B"/>
                </a:solidFill>
                <a:latin typeface="TT Commons Pro"/>
              </a:rPr>
              <a:t>High-income private hospitals, Government and public hospitals, Smaller clinics and healthcare facilities.</a:t>
            </a:r>
          </a:p>
          <a:p>
            <a:pPr>
              <a:lnSpc>
                <a:spcPts val="2529"/>
              </a:lnSpc>
            </a:pPr>
          </a:p>
        </p:txBody>
      </p:sp>
      <p:sp>
        <p:nvSpPr>
          <p:cNvPr name="TextBox 26" id="26"/>
          <p:cNvSpPr txBox="true"/>
          <p:nvPr/>
        </p:nvSpPr>
        <p:spPr>
          <a:xfrm rot="0">
            <a:off x="8244325" y="461132"/>
            <a:ext cx="1287884" cy="360997"/>
          </a:xfrm>
          <a:prstGeom prst="rect">
            <a:avLst/>
          </a:prstGeom>
        </p:spPr>
        <p:txBody>
          <a:bodyPr anchor="t" rtlCol="false" tIns="0" lIns="0" bIns="0" rIns="0">
            <a:spAutoFit/>
          </a:bodyPr>
          <a:lstStyle/>
          <a:p>
            <a:pPr algn="ctr">
              <a:lnSpc>
                <a:spcPts val="2940"/>
              </a:lnSpc>
              <a:spcBef>
                <a:spcPct val="0"/>
              </a:spcBef>
            </a:pPr>
            <a:r>
              <a:rPr lang="en-US" sz="2100">
                <a:solidFill>
                  <a:srgbClr val="000000"/>
                </a:solidFill>
                <a:latin typeface="Now Bold"/>
              </a:rPr>
              <a:t>Appendix</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4A64B8"/>
        </a:solidFill>
      </p:bgPr>
    </p:bg>
    <p:spTree>
      <p:nvGrpSpPr>
        <p:cNvPr id="1" name=""/>
        <p:cNvGrpSpPr/>
        <p:nvPr/>
      </p:nvGrpSpPr>
      <p:grpSpPr>
        <a:xfrm>
          <a:off x="0" y="0"/>
          <a:ext cx="0" cy="0"/>
          <a:chOff x="0" y="0"/>
          <a:chExt cx="0" cy="0"/>
        </a:xfrm>
      </p:grpSpPr>
      <p:grpSp>
        <p:nvGrpSpPr>
          <p:cNvPr name="Group 2" id="2"/>
          <p:cNvGrpSpPr/>
          <p:nvPr/>
        </p:nvGrpSpPr>
        <p:grpSpPr>
          <a:xfrm rot="0">
            <a:off x="-298656" y="1632479"/>
            <a:ext cx="7615511" cy="8654521"/>
            <a:chOff x="0" y="0"/>
            <a:chExt cx="10154014" cy="11539361"/>
          </a:xfrm>
        </p:grpSpPr>
        <p:grpSp>
          <p:nvGrpSpPr>
            <p:cNvPr name="Group 3" id="3"/>
            <p:cNvGrpSpPr/>
            <p:nvPr/>
          </p:nvGrpSpPr>
          <p:grpSpPr>
            <a:xfrm rot="0">
              <a:off x="0" y="1190135"/>
              <a:ext cx="10154014" cy="10349226"/>
              <a:chOff x="0" y="0"/>
              <a:chExt cx="1769558" cy="1803578"/>
            </a:xfrm>
          </p:grpSpPr>
          <p:sp>
            <p:nvSpPr>
              <p:cNvPr name="Freeform 4" id="4"/>
              <p:cNvSpPr/>
              <p:nvPr/>
            </p:nvSpPr>
            <p:spPr>
              <a:xfrm flipH="false" flipV="false" rot="0">
                <a:off x="0" y="0"/>
                <a:ext cx="1769558" cy="1803578"/>
              </a:xfrm>
              <a:custGeom>
                <a:avLst/>
                <a:gdLst/>
                <a:ahLst/>
                <a:cxnLst/>
                <a:rect r="r" b="b" t="t" l="l"/>
                <a:pathLst>
                  <a:path h="1803578" w="1769558">
                    <a:moveTo>
                      <a:pt x="1645098" y="1803578"/>
                    </a:moveTo>
                    <a:lnTo>
                      <a:pt x="124460" y="1803578"/>
                    </a:lnTo>
                    <a:cubicBezTo>
                      <a:pt x="55880" y="1803578"/>
                      <a:pt x="0" y="1747698"/>
                      <a:pt x="0" y="1679118"/>
                    </a:cubicBezTo>
                    <a:lnTo>
                      <a:pt x="0" y="124460"/>
                    </a:lnTo>
                    <a:cubicBezTo>
                      <a:pt x="0" y="55880"/>
                      <a:pt x="55880" y="0"/>
                      <a:pt x="124460" y="0"/>
                    </a:cubicBezTo>
                    <a:lnTo>
                      <a:pt x="1645098" y="0"/>
                    </a:lnTo>
                    <a:cubicBezTo>
                      <a:pt x="1713678" y="0"/>
                      <a:pt x="1769558" y="55880"/>
                      <a:pt x="1769558" y="124460"/>
                    </a:cubicBezTo>
                    <a:lnTo>
                      <a:pt x="1769558" y="1679118"/>
                    </a:lnTo>
                    <a:cubicBezTo>
                      <a:pt x="1769558" y="1747698"/>
                      <a:pt x="1713678" y="1803578"/>
                      <a:pt x="1645098" y="1803578"/>
                    </a:cubicBezTo>
                  </a:path>
                </a:pathLst>
              </a:custGeom>
              <a:solidFill>
                <a:srgbClr val="4A64B8"/>
              </a:solidFill>
            </p:spPr>
          </p:sp>
        </p:grpSp>
        <p:sp>
          <p:nvSpPr>
            <p:cNvPr name="Freeform 5" id="5"/>
            <p:cNvSpPr/>
            <p:nvPr/>
          </p:nvSpPr>
          <p:spPr>
            <a:xfrm flipH="false" flipV="false" rot="-10800000">
              <a:off x="604467" y="7016253"/>
              <a:ext cx="9046216" cy="4523108"/>
            </a:xfrm>
            <a:custGeom>
              <a:avLst/>
              <a:gdLst/>
              <a:ahLst/>
              <a:cxnLst/>
              <a:rect r="r" b="b" t="t" l="l"/>
              <a:pathLst>
                <a:path h="4523108" w="9046216">
                  <a:moveTo>
                    <a:pt x="0" y="0"/>
                  </a:moveTo>
                  <a:lnTo>
                    <a:pt x="9046216" y="0"/>
                  </a:lnTo>
                  <a:lnTo>
                    <a:pt x="9046216" y="4523108"/>
                  </a:lnTo>
                  <a:lnTo>
                    <a:pt x="0" y="4523108"/>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10800000">
              <a:off x="1548618" y="7960404"/>
              <a:ext cx="7157915" cy="3578958"/>
            </a:xfrm>
            <a:custGeom>
              <a:avLst/>
              <a:gdLst/>
              <a:ahLst/>
              <a:cxnLst/>
              <a:rect r="r" b="b" t="t" l="l"/>
              <a:pathLst>
                <a:path h="3578958" w="7157915">
                  <a:moveTo>
                    <a:pt x="0" y="0"/>
                  </a:moveTo>
                  <a:lnTo>
                    <a:pt x="7157915" y="0"/>
                  </a:lnTo>
                  <a:lnTo>
                    <a:pt x="7157915" y="3578957"/>
                  </a:lnTo>
                  <a:lnTo>
                    <a:pt x="0" y="3578957"/>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781668" y="0"/>
              <a:ext cx="6691815" cy="11539361"/>
            </a:xfrm>
            <a:custGeom>
              <a:avLst/>
              <a:gdLst/>
              <a:ahLst/>
              <a:cxnLst/>
              <a:rect r="r" b="b" t="t" l="l"/>
              <a:pathLst>
                <a:path h="11539361" w="6691815">
                  <a:moveTo>
                    <a:pt x="0" y="0"/>
                  </a:moveTo>
                  <a:lnTo>
                    <a:pt x="6691815" y="0"/>
                  </a:lnTo>
                  <a:lnTo>
                    <a:pt x="6691815" y="11539361"/>
                  </a:lnTo>
                  <a:lnTo>
                    <a:pt x="0" y="11539361"/>
                  </a:lnTo>
                  <a:lnTo>
                    <a:pt x="0" y="0"/>
                  </a:lnTo>
                  <a:close/>
                </a:path>
              </a:pathLst>
            </a:custGeom>
            <a:blipFill>
              <a:blip r:embed="rId4">
                <a:extLst>
                  <a:ext uri="{96DAC541-7B7A-43D3-8B79-37D633B846F1}">
                    <asvg:svgBlip xmlns:asvg="http://schemas.microsoft.com/office/drawing/2016/SVG/main" r:embed="rId5"/>
                  </a:ext>
                </a:extLst>
              </a:blip>
              <a:stretch>
                <a:fillRect l="0" t="0" r="0" b="-75248"/>
              </a:stretch>
            </a:blipFill>
          </p:spPr>
        </p:sp>
      </p:grpSp>
      <p:sp>
        <p:nvSpPr>
          <p:cNvPr name="TextBox 8" id="8"/>
          <p:cNvSpPr txBox="true"/>
          <p:nvPr/>
        </p:nvSpPr>
        <p:spPr>
          <a:xfrm rot="0">
            <a:off x="1028700" y="3030417"/>
            <a:ext cx="9351397" cy="349959"/>
          </a:xfrm>
          <a:prstGeom prst="rect">
            <a:avLst/>
          </a:prstGeom>
        </p:spPr>
        <p:txBody>
          <a:bodyPr anchor="t" rtlCol="false" tIns="0" lIns="0" bIns="0" rIns="0">
            <a:spAutoFit/>
          </a:bodyPr>
          <a:lstStyle/>
          <a:p>
            <a:pPr>
              <a:lnSpc>
                <a:spcPts val="2940"/>
              </a:lnSpc>
              <a:spcBef>
                <a:spcPct val="0"/>
              </a:spcBef>
            </a:pPr>
          </a:p>
        </p:txBody>
      </p:sp>
      <p:sp>
        <p:nvSpPr>
          <p:cNvPr name="TextBox 9" id="9"/>
          <p:cNvSpPr txBox="true"/>
          <p:nvPr/>
        </p:nvSpPr>
        <p:spPr>
          <a:xfrm rot="0">
            <a:off x="13513594" y="1000125"/>
            <a:ext cx="3441799" cy="240665"/>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COMPFEST AIC</a:t>
            </a:r>
            <a:r>
              <a:rPr lang="en-US" sz="1400" spc="151">
                <a:solidFill>
                  <a:srgbClr val="FFFFFF"/>
                </a:solidFill>
                <a:latin typeface="Now Medium"/>
              </a:rPr>
              <a:t> | PATIENTPREPRO</a:t>
            </a:r>
          </a:p>
        </p:txBody>
      </p:sp>
      <p:sp>
        <p:nvSpPr>
          <p:cNvPr name="TextBox 10" id="10"/>
          <p:cNvSpPr txBox="true"/>
          <p:nvPr/>
        </p:nvSpPr>
        <p:spPr>
          <a:xfrm rot="0">
            <a:off x="6159447" y="4326520"/>
            <a:ext cx="7760345" cy="1633219"/>
          </a:xfrm>
          <a:prstGeom prst="rect">
            <a:avLst/>
          </a:prstGeom>
        </p:spPr>
        <p:txBody>
          <a:bodyPr anchor="t" rtlCol="false" tIns="0" lIns="0" bIns="0" rIns="0">
            <a:spAutoFit/>
          </a:bodyPr>
          <a:lstStyle/>
          <a:p>
            <a:pPr algn="ctr">
              <a:lnSpc>
                <a:spcPts val="12880"/>
              </a:lnSpc>
            </a:pPr>
            <a:r>
              <a:rPr lang="en-US" sz="9200">
                <a:solidFill>
                  <a:srgbClr val="FFFFFF"/>
                </a:solidFill>
                <a:latin typeface="Helios Extended Bold"/>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585740"/>
            <a:ext cx="18288000" cy="5236410"/>
            <a:chOff x="0" y="0"/>
            <a:chExt cx="6186311" cy="1771329"/>
          </a:xfrm>
        </p:grpSpPr>
        <p:sp>
          <p:nvSpPr>
            <p:cNvPr name="Freeform 3" id="3"/>
            <p:cNvSpPr/>
            <p:nvPr/>
          </p:nvSpPr>
          <p:spPr>
            <a:xfrm flipH="false" flipV="false" rot="0">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path>
              </a:pathLst>
            </a:custGeom>
            <a:solidFill>
              <a:srgbClr val="4A64B8"/>
            </a:solidFill>
          </p:spPr>
        </p:sp>
      </p:grpSp>
      <p:grpSp>
        <p:nvGrpSpPr>
          <p:cNvPr name="Group 4" id="4"/>
          <p:cNvGrpSpPr/>
          <p:nvPr/>
        </p:nvGrpSpPr>
        <p:grpSpPr>
          <a:xfrm rot="0">
            <a:off x="1665945" y="2522096"/>
            <a:ext cx="15147865" cy="5657850"/>
            <a:chOff x="0" y="0"/>
            <a:chExt cx="5124092" cy="1913890"/>
          </a:xfrm>
        </p:grpSpPr>
        <p:sp>
          <p:nvSpPr>
            <p:cNvPr name="Freeform 5" id="5"/>
            <p:cNvSpPr/>
            <p:nvPr/>
          </p:nvSpPr>
          <p:spPr>
            <a:xfrm flipH="false" flipV="false" rot="0">
              <a:off x="0" y="0"/>
              <a:ext cx="5124093" cy="1913890"/>
            </a:xfrm>
            <a:custGeom>
              <a:avLst/>
              <a:gdLst/>
              <a:ahLst/>
              <a:cxnLst/>
              <a:rect r="r" b="b" t="t" l="l"/>
              <a:pathLst>
                <a:path h="1913890" w="5124093">
                  <a:moveTo>
                    <a:pt x="4999632" y="1913890"/>
                  </a:moveTo>
                  <a:lnTo>
                    <a:pt x="124460" y="1913890"/>
                  </a:lnTo>
                  <a:cubicBezTo>
                    <a:pt x="55880" y="1913890"/>
                    <a:pt x="0" y="1858010"/>
                    <a:pt x="0" y="1789430"/>
                  </a:cubicBezTo>
                  <a:lnTo>
                    <a:pt x="0" y="124460"/>
                  </a:lnTo>
                  <a:cubicBezTo>
                    <a:pt x="0" y="55880"/>
                    <a:pt x="55880" y="0"/>
                    <a:pt x="124460" y="0"/>
                  </a:cubicBezTo>
                  <a:lnTo>
                    <a:pt x="4999633" y="0"/>
                  </a:lnTo>
                  <a:cubicBezTo>
                    <a:pt x="5068213" y="0"/>
                    <a:pt x="5124093" y="55880"/>
                    <a:pt x="5124093" y="124460"/>
                  </a:cubicBezTo>
                  <a:lnTo>
                    <a:pt x="5124093" y="1789430"/>
                  </a:lnTo>
                  <a:cubicBezTo>
                    <a:pt x="5124093" y="1858010"/>
                    <a:pt x="5068213" y="1913890"/>
                    <a:pt x="4999633" y="1913890"/>
                  </a:cubicBezTo>
                </a:path>
              </a:pathLst>
            </a:custGeom>
            <a:solidFill>
              <a:srgbClr val="09427D"/>
            </a:solidFill>
          </p:spPr>
        </p:sp>
      </p:grpSp>
      <p:grpSp>
        <p:nvGrpSpPr>
          <p:cNvPr name="Group 6" id="6"/>
          <p:cNvGrpSpPr/>
          <p:nvPr/>
        </p:nvGrpSpPr>
        <p:grpSpPr>
          <a:xfrm rot="0">
            <a:off x="1775335" y="1542011"/>
            <a:ext cx="5632261" cy="487296"/>
            <a:chOff x="0" y="0"/>
            <a:chExt cx="7509681" cy="649728"/>
          </a:xfrm>
        </p:grpSpPr>
        <p:sp>
          <p:nvSpPr>
            <p:cNvPr name="Freeform 7" id="7"/>
            <p:cNvSpPr/>
            <p:nvPr/>
          </p:nvSpPr>
          <p:spPr>
            <a:xfrm flipH="false" flipV="false" rot="0">
              <a:off x="0" y="0"/>
              <a:ext cx="887266" cy="613020"/>
            </a:xfrm>
            <a:custGeom>
              <a:avLst/>
              <a:gdLst/>
              <a:ahLst/>
              <a:cxnLst/>
              <a:rect r="r" b="b" t="t" l="l"/>
              <a:pathLst>
                <a:path h="613020" w="887266">
                  <a:moveTo>
                    <a:pt x="0" y="0"/>
                  </a:moveTo>
                  <a:lnTo>
                    <a:pt x="887266" y="0"/>
                  </a:lnTo>
                  <a:lnTo>
                    <a:pt x="887266" y="613020"/>
                  </a:lnTo>
                  <a:lnTo>
                    <a:pt x="0" y="6130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181013" y="247138"/>
              <a:ext cx="6328668" cy="402590"/>
            </a:xfrm>
            <a:prstGeom prst="rect">
              <a:avLst/>
            </a:prstGeom>
          </p:spPr>
          <p:txBody>
            <a:bodyPr anchor="t" rtlCol="false" tIns="0" lIns="0" bIns="0" rIns="0">
              <a:spAutoFit/>
            </a:bodyPr>
            <a:lstStyle/>
            <a:p>
              <a:pPr>
                <a:lnSpc>
                  <a:spcPts val="2520"/>
                </a:lnSpc>
                <a:spcBef>
                  <a:spcPct val="0"/>
                </a:spcBef>
              </a:pPr>
              <a:r>
                <a:rPr lang="en-US" sz="1800" spc="179">
                  <a:solidFill>
                    <a:srgbClr val="000000"/>
                  </a:solidFill>
                  <a:latin typeface="Now Medium"/>
                </a:rPr>
                <a:t>QUERY-OUS SQUAD</a:t>
              </a:r>
            </a:p>
          </p:txBody>
        </p:sp>
      </p:grpSp>
      <p:sp>
        <p:nvSpPr>
          <p:cNvPr name="Freeform 9" id="9"/>
          <p:cNvSpPr/>
          <p:nvPr/>
        </p:nvSpPr>
        <p:spPr>
          <a:xfrm flipH="false" flipV="false" rot="0">
            <a:off x="14130757" y="155312"/>
            <a:ext cx="2866750" cy="2866750"/>
          </a:xfrm>
          <a:custGeom>
            <a:avLst/>
            <a:gdLst/>
            <a:ahLst/>
            <a:cxnLst/>
            <a:rect r="r" b="b" t="t" l="l"/>
            <a:pathLst>
              <a:path h="2866750" w="2866750">
                <a:moveTo>
                  <a:pt x="0" y="0"/>
                </a:moveTo>
                <a:lnTo>
                  <a:pt x="2866749" y="0"/>
                </a:lnTo>
                <a:lnTo>
                  <a:pt x="2866749" y="2866750"/>
                </a:lnTo>
                <a:lnTo>
                  <a:pt x="0" y="2866750"/>
                </a:lnTo>
                <a:lnTo>
                  <a:pt x="0" y="0"/>
                </a:lnTo>
                <a:close/>
              </a:path>
            </a:pathLst>
          </a:custGeom>
          <a:blipFill>
            <a:blip r:embed="rId4"/>
            <a:stretch>
              <a:fillRect l="0" t="0" r="0" b="0"/>
            </a:stretch>
          </a:blipFill>
        </p:spPr>
      </p:sp>
      <p:grpSp>
        <p:nvGrpSpPr>
          <p:cNvPr name="Group 10" id="10"/>
          <p:cNvGrpSpPr>
            <a:grpSpLocks noChangeAspect="true"/>
          </p:cNvGrpSpPr>
          <p:nvPr/>
        </p:nvGrpSpPr>
        <p:grpSpPr>
          <a:xfrm rot="0">
            <a:off x="2175354" y="3022062"/>
            <a:ext cx="4365241" cy="4163633"/>
            <a:chOff x="0" y="0"/>
            <a:chExt cx="6324600" cy="6032500"/>
          </a:xfrm>
        </p:grpSpPr>
        <p:sp>
          <p:nvSpPr>
            <p:cNvPr name="Freeform 11" id="11"/>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5"/>
              <a:stretch>
                <a:fillRect l="-37231" t="-66958" r="-157161" b="-39224"/>
              </a:stretch>
            </a:blipFill>
          </p:spPr>
        </p:sp>
        <p:sp>
          <p:nvSpPr>
            <p:cNvPr name="Freeform 12" id="12"/>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9427D"/>
            </a:solidFill>
          </p:spPr>
        </p:sp>
      </p:grpSp>
      <p:grpSp>
        <p:nvGrpSpPr>
          <p:cNvPr name="Group 13" id="13"/>
          <p:cNvGrpSpPr>
            <a:grpSpLocks noChangeAspect="true"/>
          </p:cNvGrpSpPr>
          <p:nvPr/>
        </p:nvGrpSpPr>
        <p:grpSpPr>
          <a:xfrm rot="0">
            <a:off x="7057257" y="3022062"/>
            <a:ext cx="4365241" cy="4163633"/>
            <a:chOff x="0" y="0"/>
            <a:chExt cx="6324600" cy="6032500"/>
          </a:xfrm>
        </p:grpSpPr>
        <p:sp>
          <p:nvSpPr>
            <p:cNvPr name="Freeform 14" id="14"/>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6"/>
              <a:stretch>
                <a:fillRect l="0" t="-2527" r="0" b="-2527"/>
              </a:stretch>
            </a:blipFill>
          </p:spPr>
        </p:sp>
        <p:sp>
          <p:nvSpPr>
            <p:cNvPr name="Freeform 15" id="15"/>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9427D"/>
            </a:solidFill>
          </p:spPr>
        </p:sp>
      </p:grpSp>
      <p:grpSp>
        <p:nvGrpSpPr>
          <p:cNvPr name="Group 16" id="16"/>
          <p:cNvGrpSpPr>
            <a:grpSpLocks noChangeAspect="true"/>
          </p:cNvGrpSpPr>
          <p:nvPr/>
        </p:nvGrpSpPr>
        <p:grpSpPr>
          <a:xfrm rot="0">
            <a:off x="11948136" y="3022062"/>
            <a:ext cx="4365241" cy="4163633"/>
            <a:chOff x="0" y="0"/>
            <a:chExt cx="6324600" cy="6032500"/>
          </a:xfrm>
        </p:grpSpPr>
        <p:sp>
          <p:nvSpPr>
            <p:cNvPr name="Freeform 17" id="17"/>
            <p:cNvSpPr/>
            <p:nvPr/>
          </p:nvSpPr>
          <p:spPr>
            <a:xfrm flipH="false" flipV="false" rot="0">
              <a:off x="127000" y="127000"/>
              <a:ext cx="6070600" cy="5778500"/>
            </a:xfrm>
            <a:custGeom>
              <a:avLst/>
              <a:gdLst/>
              <a:ahLst/>
              <a:cxnLst/>
              <a:rect r="r" b="b" t="t" l="l"/>
              <a:pathLst>
                <a:path h="5778500" w="6070600">
                  <a:moveTo>
                    <a:pt x="0" y="0"/>
                  </a:moveTo>
                  <a:lnTo>
                    <a:pt x="6070600" y="0"/>
                  </a:lnTo>
                  <a:lnTo>
                    <a:pt x="6070600" y="5778500"/>
                  </a:lnTo>
                  <a:lnTo>
                    <a:pt x="0" y="5778500"/>
                  </a:lnTo>
                  <a:close/>
                </a:path>
              </a:pathLst>
            </a:custGeom>
            <a:blipFill>
              <a:blip r:embed="rId7"/>
              <a:stretch>
                <a:fillRect l="0" t="-2654" r="0" b="-2654"/>
              </a:stretch>
            </a:blipFill>
          </p:spPr>
        </p:sp>
        <p:sp>
          <p:nvSpPr>
            <p:cNvPr name="Freeform 18" id="18"/>
            <p:cNvSpPr/>
            <p:nvPr/>
          </p:nvSpPr>
          <p:spPr>
            <a:xfrm flipH="false" flipV="false" rot="0">
              <a:off x="0" y="0"/>
              <a:ext cx="6324600" cy="6032500"/>
            </a:xfrm>
            <a:custGeom>
              <a:avLst/>
              <a:gdLst/>
              <a:ahLst/>
              <a:cxnLst/>
              <a:rect r="r" b="b" t="t" l="l"/>
              <a:pathLst>
                <a:path h="6032500" w="6324600">
                  <a:moveTo>
                    <a:pt x="6324600" y="6032500"/>
                  </a:moveTo>
                  <a:lnTo>
                    <a:pt x="0" y="6032500"/>
                  </a:lnTo>
                  <a:lnTo>
                    <a:pt x="0" y="0"/>
                  </a:lnTo>
                  <a:lnTo>
                    <a:pt x="6324600" y="0"/>
                  </a:lnTo>
                  <a:lnTo>
                    <a:pt x="6324600" y="6032500"/>
                  </a:lnTo>
                  <a:close/>
                  <a:moveTo>
                    <a:pt x="127000" y="5905500"/>
                  </a:moveTo>
                  <a:lnTo>
                    <a:pt x="6197600" y="5905500"/>
                  </a:lnTo>
                  <a:lnTo>
                    <a:pt x="6197600" y="127000"/>
                  </a:lnTo>
                  <a:lnTo>
                    <a:pt x="127000" y="127000"/>
                  </a:lnTo>
                  <a:lnTo>
                    <a:pt x="127000" y="5905500"/>
                  </a:lnTo>
                  <a:close/>
                </a:path>
              </a:pathLst>
            </a:custGeom>
            <a:solidFill>
              <a:srgbClr val="09427D"/>
            </a:solidFill>
          </p:spPr>
        </p:sp>
      </p:grpSp>
      <p:sp>
        <p:nvSpPr>
          <p:cNvPr name="TextBox 19" id="19"/>
          <p:cNvSpPr txBox="true"/>
          <p:nvPr/>
        </p:nvSpPr>
        <p:spPr>
          <a:xfrm rot="0">
            <a:off x="6915745" y="9175370"/>
            <a:ext cx="4456509" cy="240665"/>
          </a:xfrm>
          <a:prstGeom prst="rect">
            <a:avLst/>
          </a:prstGeom>
        </p:spPr>
        <p:txBody>
          <a:bodyPr anchor="t" rtlCol="false" tIns="0" lIns="0" bIns="0" rIns="0">
            <a:spAutoFit/>
          </a:bodyPr>
          <a:lstStyle/>
          <a:p>
            <a:pPr algn="ctr">
              <a:lnSpc>
                <a:spcPts val="1959"/>
              </a:lnSpc>
              <a:spcBef>
                <a:spcPct val="0"/>
              </a:spcBef>
            </a:pPr>
            <a:r>
              <a:rPr lang="en-US" sz="1400" spc="151">
                <a:solidFill>
                  <a:srgbClr val="F5F5EF"/>
                </a:solidFill>
                <a:latin typeface="Now Medium"/>
              </a:rPr>
              <a:t>QUERY-OUS SQUAD</a:t>
            </a:r>
            <a:r>
              <a:rPr lang="en-US" sz="1400" spc="151">
                <a:solidFill>
                  <a:srgbClr val="F5F5EF"/>
                </a:solidFill>
                <a:latin typeface="Now Medium"/>
              </a:rPr>
              <a:t> | COMPFEST AIC 2023</a:t>
            </a:r>
          </a:p>
        </p:txBody>
      </p:sp>
      <p:sp>
        <p:nvSpPr>
          <p:cNvPr name="TextBox 20" id="20"/>
          <p:cNvSpPr txBox="true"/>
          <p:nvPr/>
        </p:nvSpPr>
        <p:spPr>
          <a:xfrm rot="0">
            <a:off x="7389758" y="7475781"/>
            <a:ext cx="3700239" cy="285433"/>
          </a:xfrm>
          <a:prstGeom prst="rect">
            <a:avLst/>
          </a:prstGeom>
        </p:spPr>
        <p:txBody>
          <a:bodyPr anchor="t" rtlCol="false" tIns="0" lIns="0" bIns="0" rIns="0">
            <a:spAutoFit/>
          </a:bodyPr>
          <a:lstStyle/>
          <a:p>
            <a:pPr algn="ctr">
              <a:lnSpc>
                <a:spcPts val="2379"/>
              </a:lnSpc>
              <a:spcBef>
                <a:spcPct val="0"/>
              </a:spcBef>
            </a:pPr>
            <a:r>
              <a:rPr lang="en-US" sz="1699" spc="183">
                <a:solidFill>
                  <a:srgbClr val="F5F5EF"/>
                </a:solidFill>
                <a:latin typeface="Now Medium"/>
              </a:rPr>
              <a:t>BENEDICTA MOUDY WIYONO</a:t>
            </a:r>
          </a:p>
        </p:txBody>
      </p:sp>
      <p:sp>
        <p:nvSpPr>
          <p:cNvPr name="TextBox 21" id="21"/>
          <p:cNvSpPr txBox="true"/>
          <p:nvPr/>
        </p:nvSpPr>
        <p:spPr>
          <a:xfrm rot="0">
            <a:off x="12752459" y="7475781"/>
            <a:ext cx="2756595" cy="285433"/>
          </a:xfrm>
          <a:prstGeom prst="rect">
            <a:avLst/>
          </a:prstGeom>
        </p:spPr>
        <p:txBody>
          <a:bodyPr anchor="t" rtlCol="false" tIns="0" lIns="0" bIns="0" rIns="0">
            <a:spAutoFit/>
          </a:bodyPr>
          <a:lstStyle/>
          <a:p>
            <a:pPr algn="ctr">
              <a:lnSpc>
                <a:spcPts val="2379"/>
              </a:lnSpc>
              <a:spcBef>
                <a:spcPct val="0"/>
              </a:spcBef>
            </a:pPr>
            <a:r>
              <a:rPr lang="en-US" sz="1699" spc="183">
                <a:solidFill>
                  <a:srgbClr val="F5F5EF"/>
                </a:solidFill>
                <a:latin typeface="Now Medium"/>
              </a:rPr>
              <a:t>HUSNA NUR AMALINA</a:t>
            </a:r>
          </a:p>
        </p:txBody>
      </p:sp>
      <p:sp>
        <p:nvSpPr>
          <p:cNvPr name="TextBox 22" id="22"/>
          <p:cNvSpPr txBox="true"/>
          <p:nvPr/>
        </p:nvSpPr>
        <p:spPr>
          <a:xfrm rot="0">
            <a:off x="3364844" y="7475781"/>
            <a:ext cx="1986260" cy="285433"/>
          </a:xfrm>
          <a:prstGeom prst="rect">
            <a:avLst/>
          </a:prstGeom>
        </p:spPr>
        <p:txBody>
          <a:bodyPr anchor="t" rtlCol="false" tIns="0" lIns="0" bIns="0" rIns="0">
            <a:spAutoFit/>
          </a:bodyPr>
          <a:lstStyle/>
          <a:p>
            <a:pPr algn="ctr">
              <a:lnSpc>
                <a:spcPts val="2379"/>
              </a:lnSpc>
              <a:spcBef>
                <a:spcPct val="0"/>
              </a:spcBef>
            </a:pPr>
            <a:r>
              <a:rPr lang="en-US" sz="1699" spc="183">
                <a:solidFill>
                  <a:srgbClr val="F5F5EF"/>
                </a:solidFill>
                <a:latin typeface="Now Medium"/>
              </a:rPr>
              <a:t>DEVINA WIYANI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705876" y="1545108"/>
            <a:ext cx="10553424" cy="5331746"/>
            <a:chOff x="0" y="0"/>
            <a:chExt cx="3569924" cy="1803578"/>
          </a:xfrm>
        </p:grpSpPr>
        <p:sp>
          <p:nvSpPr>
            <p:cNvPr name="Freeform 3" id="3"/>
            <p:cNvSpPr/>
            <p:nvPr/>
          </p:nvSpPr>
          <p:spPr>
            <a:xfrm flipH="false" flipV="false" rot="0">
              <a:off x="0" y="0"/>
              <a:ext cx="3569924" cy="1803578"/>
            </a:xfrm>
            <a:custGeom>
              <a:avLst/>
              <a:gdLst/>
              <a:ahLst/>
              <a:cxnLst/>
              <a:rect r="r" b="b" t="t" l="l"/>
              <a:pathLst>
                <a:path h="1803578" w="3569924">
                  <a:moveTo>
                    <a:pt x="3445464" y="1803578"/>
                  </a:moveTo>
                  <a:lnTo>
                    <a:pt x="124460" y="1803578"/>
                  </a:lnTo>
                  <a:cubicBezTo>
                    <a:pt x="55880" y="1803578"/>
                    <a:pt x="0" y="1747698"/>
                    <a:pt x="0" y="1679118"/>
                  </a:cubicBezTo>
                  <a:lnTo>
                    <a:pt x="0" y="124460"/>
                  </a:lnTo>
                  <a:cubicBezTo>
                    <a:pt x="0" y="55880"/>
                    <a:pt x="55880" y="0"/>
                    <a:pt x="124460" y="0"/>
                  </a:cubicBezTo>
                  <a:lnTo>
                    <a:pt x="3445464" y="0"/>
                  </a:lnTo>
                  <a:cubicBezTo>
                    <a:pt x="3514044" y="0"/>
                    <a:pt x="3569924" y="55880"/>
                    <a:pt x="3569924" y="124460"/>
                  </a:cubicBezTo>
                  <a:lnTo>
                    <a:pt x="3569924" y="1679118"/>
                  </a:lnTo>
                  <a:cubicBezTo>
                    <a:pt x="3569924" y="1747698"/>
                    <a:pt x="3514044" y="1803578"/>
                    <a:pt x="3445464" y="1803578"/>
                  </a:cubicBezTo>
                </a:path>
              </a:pathLst>
            </a:custGeom>
            <a:solidFill>
              <a:srgbClr val="162942"/>
            </a:solidFill>
          </p:spPr>
        </p:sp>
      </p:grpSp>
      <p:grpSp>
        <p:nvGrpSpPr>
          <p:cNvPr name="Group 4" id="4"/>
          <p:cNvGrpSpPr/>
          <p:nvPr/>
        </p:nvGrpSpPr>
        <p:grpSpPr>
          <a:xfrm rot="0">
            <a:off x="1028700" y="931971"/>
            <a:ext cx="5231176" cy="5944883"/>
            <a:chOff x="0" y="0"/>
            <a:chExt cx="6974901" cy="7926511"/>
          </a:xfrm>
        </p:grpSpPr>
        <p:grpSp>
          <p:nvGrpSpPr>
            <p:cNvPr name="Group 5" id="5"/>
            <p:cNvGrpSpPr/>
            <p:nvPr/>
          </p:nvGrpSpPr>
          <p:grpSpPr>
            <a:xfrm rot="0">
              <a:off x="0" y="817517"/>
              <a:ext cx="6974901" cy="7108995"/>
              <a:chOff x="0" y="0"/>
              <a:chExt cx="1769558" cy="1803578"/>
            </a:xfrm>
          </p:grpSpPr>
          <p:sp>
            <p:nvSpPr>
              <p:cNvPr name="Freeform 6" id="6"/>
              <p:cNvSpPr/>
              <p:nvPr/>
            </p:nvSpPr>
            <p:spPr>
              <a:xfrm flipH="false" flipV="false" rot="0">
                <a:off x="0" y="0"/>
                <a:ext cx="1769558" cy="1803578"/>
              </a:xfrm>
              <a:custGeom>
                <a:avLst/>
                <a:gdLst/>
                <a:ahLst/>
                <a:cxnLst/>
                <a:rect r="r" b="b" t="t" l="l"/>
                <a:pathLst>
                  <a:path h="1803578" w="1769558">
                    <a:moveTo>
                      <a:pt x="1645098" y="1803578"/>
                    </a:moveTo>
                    <a:lnTo>
                      <a:pt x="124460" y="1803578"/>
                    </a:lnTo>
                    <a:cubicBezTo>
                      <a:pt x="55880" y="1803578"/>
                      <a:pt x="0" y="1747698"/>
                      <a:pt x="0" y="1679118"/>
                    </a:cubicBezTo>
                    <a:lnTo>
                      <a:pt x="0" y="124460"/>
                    </a:lnTo>
                    <a:cubicBezTo>
                      <a:pt x="0" y="55880"/>
                      <a:pt x="55880" y="0"/>
                      <a:pt x="124460" y="0"/>
                    </a:cubicBezTo>
                    <a:lnTo>
                      <a:pt x="1645098" y="0"/>
                    </a:lnTo>
                    <a:cubicBezTo>
                      <a:pt x="1713678" y="0"/>
                      <a:pt x="1769558" y="55880"/>
                      <a:pt x="1769558" y="124460"/>
                    </a:cubicBezTo>
                    <a:lnTo>
                      <a:pt x="1769558" y="1679118"/>
                    </a:lnTo>
                    <a:cubicBezTo>
                      <a:pt x="1769558" y="1747698"/>
                      <a:pt x="1713678" y="1803578"/>
                      <a:pt x="1645098" y="1803578"/>
                    </a:cubicBezTo>
                  </a:path>
                </a:pathLst>
              </a:custGeom>
              <a:solidFill>
                <a:srgbClr val="4A64B8"/>
              </a:solidFill>
            </p:spPr>
          </p:sp>
        </p:grpSp>
        <p:sp>
          <p:nvSpPr>
            <p:cNvPr name="Freeform 7" id="7"/>
            <p:cNvSpPr/>
            <p:nvPr/>
          </p:nvSpPr>
          <p:spPr>
            <a:xfrm flipH="false" flipV="false" rot="-10800000">
              <a:off x="415215" y="4819540"/>
              <a:ext cx="6213943" cy="3106972"/>
            </a:xfrm>
            <a:custGeom>
              <a:avLst/>
              <a:gdLst/>
              <a:ahLst/>
              <a:cxnLst/>
              <a:rect r="r" b="b" t="t" l="l"/>
              <a:pathLst>
                <a:path h="3106972" w="6213943">
                  <a:moveTo>
                    <a:pt x="0" y="0"/>
                  </a:moveTo>
                  <a:lnTo>
                    <a:pt x="6213943" y="0"/>
                  </a:lnTo>
                  <a:lnTo>
                    <a:pt x="6213943" y="3106971"/>
                  </a:lnTo>
                  <a:lnTo>
                    <a:pt x="0" y="3106971"/>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10800000">
              <a:off x="1063762" y="5468087"/>
              <a:ext cx="4916849" cy="2458424"/>
            </a:xfrm>
            <a:custGeom>
              <a:avLst/>
              <a:gdLst/>
              <a:ahLst/>
              <a:cxnLst/>
              <a:rect r="r" b="b" t="t" l="l"/>
              <a:pathLst>
                <a:path h="2458424" w="4916849">
                  <a:moveTo>
                    <a:pt x="0" y="0"/>
                  </a:moveTo>
                  <a:lnTo>
                    <a:pt x="4916849" y="0"/>
                  </a:lnTo>
                  <a:lnTo>
                    <a:pt x="4916849" y="2458424"/>
                  </a:lnTo>
                  <a:lnTo>
                    <a:pt x="0" y="2458424"/>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23847" y="0"/>
              <a:ext cx="4596679" cy="7926511"/>
            </a:xfrm>
            <a:custGeom>
              <a:avLst/>
              <a:gdLst/>
              <a:ahLst/>
              <a:cxnLst/>
              <a:rect r="r" b="b" t="t" l="l"/>
              <a:pathLst>
                <a:path h="7926511" w="4596679">
                  <a:moveTo>
                    <a:pt x="0" y="0"/>
                  </a:moveTo>
                  <a:lnTo>
                    <a:pt x="4596679" y="0"/>
                  </a:lnTo>
                  <a:lnTo>
                    <a:pt x="4596679" y="7926511"/>
                  </a:lnTo>
                  <a:lnTo>
                    <a:pt x="0" y="7926511"/>
                  </a:lnTo>
                  <a:lnTo>
                    <a:pt x="0" y="0"/>
                  </a:lnTo>
                  <a:close/>
                </a:path>
              </a:pathLst>
            </a:custGeom>
            <a:blipFill>
              <a:blip r:embed="rId4">
                <a:extLst>
                  <a:ext uri="{96DAC541-7B7A-43D3-8B79-37D633B846F1}">
                    <asvg:svgBlip xmlns:asvg="http://schemas.microsoft.com/office/drawing/2016/SVG/main" r:embed="rId5"/>
                  </a:ext>
                </a:extLst>
              </a:blip>
              <a:stretch>
                <a:fillRect l="0" t="0" r="0" b="-75248"/>
              </a:stretch>
            </a:blipFill>
          </p:spPr>
        </p:sp>
      </p:grpSp>
      <p:sp>
        <p:nvSpPr>
          <p:cNvPr name="Freeform 10" id="10"/>
          <p:cNvSpPr/>
          <p:nvPr/>
        </p:nvSpPr>
        <p:spPr>
          <a:xfrm flipH="false" flipV="false" rot="0">
            <a:off x="955268" y="-5324590"/>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6"/>
            <a:stretch>
              <a:fillRect l="0" t="0" r="0" b="0"/>
            </a:stretch>
          </a:blipFill>
        </p:spPr>
      </p:sp>
      <p:sp>
        <p:nvSpPr>
          <p:cNvPr name="TextBox 11" id="11"/>
          <p:cNvSpPr txBox="true"/>
          <p:nvPr/>
        </p:nvSpPr>
        <p:spPr>
          <a:xfrm rot="0">
            <a:off x="7668853" y="3694091"/>
            <a:ext cx="8627470" cy="976630"/>
          </a:xfrm>
          <a:prstGeom prst="rect">
            <a:avLst/>
          </a:prstGeom>
        </p:spPr>
        <p:txBody>
          <a:bodyPr anchor="t" rtlCol="false" tIns="0" lIns="0" bIns="0" rIns="0">
            <a:spAutoFit/>
          </a:bodyPr>
          <a:lstStyle/>
          <a:p>
            <a:pPr algn="r">
              <a:lnSpc>
                <a:spcPts val="3919"/>
              </a:lnSpc>
              <a:spcBef>
                <a:spcPct val="0"/>
              </a:spcBef>
            </a:pPr>
            <a:r>
              <a:rPr lang="en-US" sz="2800">
                <a:solidFill>
                  <a:srgbClr val="FFFFFF"/>
                </a:solidFill>
                <a:latin typeface="Now"/>
              </a:rPr>
              <a:t>"Predicting readmission isn't just about numbers; it's about giving every patient a fighting chance."</a:t>
            </a:r>
          </a:p>
        </p:txBody>
      </p:sp>
      <p:sp>
        <p:nvSpPr>
          <p:cNvPr name="TextBox 12" id="12"/>
          <p:cNvSpPr txBox="true"/>
          <p:nvPr/>
        </p:nvSpPr>
        <p:spPr>
          <a:xfrm rot="0">
            <a:off x="1258253" y="9229725"/>
            <a:ext cx="3330848" cy="240665"/>
          </a:xfrm>
          <a:prstGeom prst="rect">
            <a:avLst/>
          </a:prstGeom>
        </p:spPr>
        <p:txBody>
          <a:bodyPr anchor="t" rtlCol="false" tIns="0" lIns="0" bIns="0" rIns="0">
            <a:spAutoFit/>
          </a:bodyPr>
          <a:lstStyle/>
          <a:p>
            <a:pPr>
              <a:lnSpc>
                <a:spcPts val="1959"/>
              </a:lnSpc>
              <a:spcBef>
                <a:spcPct val="0"/>
              </a:spcBef>
            </a:pPr>
            <a:r>
              <a:rPr lang="en-US" sz="1400" spc="151">
                <a:solidFill>
                  <a:srgbClr val="000000"/>
                </a:solidFill>
                <a:latin typeface="Now Medium"/>
              </a:rPr>
              <a:t>COMPFEST AIC</a:t>
            </a:r>
            <a:r>
              <a:rPr lang="en-US" sz="1400" spc="151">
                <a:solidFill>
                  <a:srgbClr val="000000"/>
                </a:solidFill>
                <a:latin typeface="Now Medium"/>
              </a:rPr>
              <a:t> | PATIENTREPRO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A64B8"/>
        </a:solidFill>
      </p:bgPr>
    </p:bg>
    <p:spTree>
      <p:nvGrpSpPr>
        <p:cNvPr id="1" name=""/>
        <p:cNvGrpSpPr/>
        <p:nvPr/>
      </p:nvGrpSpPr>
      <p:grpSpPr>
        <a:xfrm>
          <a:off x="0" y="0"/>
          <a:ext cx="0" cy="0"/>
          <a:chOff x="0" y="0"/>
          <a:chExt cx="0" cy="0"/>
        </a:xfrm>
      </p:grpSpPr>
      <p:grpSp>
        <p:nvGrpSpPr>
          <p:cNvPr name="Group 2" id="2"/>
          <p:cNvGrpSpPr/>
          <p:nvPr/>
        </p:nvGrpSpPr>
        <p:grpSpPr>
          <a:xfrm rot="0">
            <a:off x="809939" y="3780446"/>
            <a:ext cx="8865396" cy="5512836"/>
            <a:chOff x="0" y="0"/>
            <a:chExt cx="11820528" cy="7350448"/>
          </a:xfrm>
        </p:grpSpPr>
        <p:grpSp>
          <p:nvGrpSpPr>
            <p:cNvPr name="Group 3" id="3"/>
            <p:cNvGrpSpPr/>
            <p:nvPr/>
          </p:nvGrpSpPr>
          <p:grpSpPr>
            <a:xfrm rot="0">
              <a:off x="0" y="0"/>
              <a:ext cx="11820528" cy="7350448"/>
              <a:chOff x="0" y="0"/>
              <a:chExt cx="2998912" cy="1864836"/>
            </a:xfrm>
          </p:grpSpPr>
          <p:sp>
            <p:nvSpPr>
              <p:cNvPr name="Freeform 4" id="4"/>
              <p:cNvSpPr/>
              <p:nvPr/>
            </p:nvSpPr>
            <p:spPr>
              <a:xfrm flipH="false" flipV="false" rot="0">
                <a:off x="0" y="0"/>
                <a:ext cx="2998912" cy="1864836"/>
              </a:xfrm>
              <a:custGeom>
                <a:avLst/>
                <a:gdLst/>
                <a:ahLst/>
                <a:cxnLst/>
                <a:rect r="r" b="b" t="t" l="l"/>
                <a:pathLst>
                  <a:path h="1864836" w="2998912">
                    <a:moveTo>
                      <a:pt x="2874452" y="1864836"/>
                    </a:moveTo>
                    <a:lnTo>
                      <a:pt x="124460" y="1864836"/>
                    </a:lnTo>
                    <a:cubicBezTo>
                      <a:pt x="55880" y="1864836"/>
                      <a:pt x="0" y="1808956"/>
                      <a:pt x="0" y="1740376"/>
                    </a:cubicBezTo>
                    <a:lnTo>
                      <a:pt x="0" y="124460"/>
                    </a:lnTo>
                    <a:cubicBezTo>
                      <a:pt x="0" y="55880"/>
                      <a:pt x="55880" y="0"/>
                      <a:pt x="124460" y="0"/>
                    </a:cubicBezTo>
                    <a:lnTo>
                      <a:pt x="2874452" y="0"/>
                    </a:lnTo>
                    <a:cubicBezTo>
                      <a:pt x="2943032" y="0"/>
                      <a:pt x="2998912" y="55880"/>
                      <a:pt x="2998912" y="124460"/>
                    </a:cubicBezTo>
                    <a:lnTo>
                      <a:pt x="2998912" y="1740376"/>
                    </a:lnTo>
                    <a:cubicBezTo>
                      <a:pt x="2998912" y="1808956"/>
                      <a:pt x="2943032" y="1864836"/>
                      <a:pt x="2874452" y="1864836"/>
                    </a:cubicBezTo>
                  </a:path>
                </a:pathLst>
              </a:custGeom>
              <a:solidFill>
                <a:srgbClr val="09427D"/>
              </a:solidFill>
            </p:spPr>
          </p:sp>
        </p:grpSp>
        <p:sp>
          <p:nvSpPr>
            <p:cNvPr name="TextBox 5" id="5"/>
            <p:cNvSpPr txBox="true"/>
            <p:nvPr/>
          </p:nvSpPr>
          <p:spPr>
            <a:xfrm rot="0">
              <a:off x="763964" y="1047403"/>
              <a:ext cx="10241711" cy="5103242"/>
            </a:xfrm>
            <a:prstGeom prst="rect">
              <a:avLst/>
            </a:prstGeom>
          </p:spPr>
          <p:txBody>
            <a:bodyPr anchor="t" rtlCol="false" tIns="0" lIns="0" bIns="0" rIns="0">
              <a:spAutoFit/>
            </a:bodyPr>
            <a:lstStyle/>
            <a:p>
              <a:pPr marL="453388" indent="-226694" lvl="1">
                <a:lnSpc>
                  <a:spcPts val="3863"/>
                </a:lnSpc>
                <a:buFont typeface="Arial"/>
                <a:buChar char="•"/>
              </a:pPr>
              <a:r>
                <a:rPr lang="en-US" sz="2099">
                  <a:solidFill>
                    <a:srgbClr val="F5F5EF"/>
                  </a:solidFill>
                  <a:latin typeface="Now Bold"/>
                </a:rPr>
                <a:t>Hospital readmissions</a:t>
              </a:r>
              <a:r>
                <a:rPr lang="en-US" sz="2099">
                  <a:solidFill>
                    <a:srgbClr val="F5F5EF"/>
                  </a:solidFill>
                  <a:latin typeface="Now"/>
                </a:rPr>
                <a:t> dalam jangka waktu singkat setelah kepulangan adalah salah satu isu terbesar di dunia kesehatan</a:t>
              </a:r>
            </a:p>
            <a:p>
              <a:pPr marL="453388" indent="-226694" lvl="1">
                <a:lnSpc>
                  <a:spcPts val="3863"/>
                </a:lnSpc>
                <a:buFont typeface="Arial"/>
                <a:buChar char="•"/>
              </a:pPr>
              <a:r>
                <a:rPr lang="en-US" sz="2099">
                  <a:solidFill>
                    <a:srgbClr val="F5F5EF"/>
                  </a:solidFill>
                  <a:latin typeface="Now"/>
                </a:rPr>
                <a:t>Periode 30 hari dianggap sebagai patokan yang penting untukl mengindikasikan  </a:t>
              </a:r>
              <a:r>
                <a:rPr lang="en-US" sz="2099">
                  <a:solidFill>
                    <a:srgbClr val="F5F5EF"/>
                  </a:solidFill>
                  <a:latin typeface="Now Bold"/>
                </a:rPr>
                <a:t>masalah dalam kualitas perawatan</a:t>
              </a:r>
              <a:r>
                <a:rPr lang="en-US" sz="2099">
                  <a:solidFill>
                    <a:srgbClr val="F5F5EF"/>
                  </a:solidFill>
                  <a:latin typeface="Now"/>
                </a:rPr>
                <a:t> atau per setelah pemulangan. </a:t>
              </a:r>
            </a:p>
            <a:p>
              <a:pPr marL="453388" indent="-226694" lvl="1">
                <a:lnSpc>
                  <a:spcPts val="3863"/>
                </a:lnSpc>
                <a:buFont typeface="Arial"/>
                <a:buChar char="•"/>
              </a:pPr>
              <a:r>
                <a:rPr lang="en-US" sz="2099">
                  <a:solidFill>
                    <a:srgbClr val="F5F5EF"/>
                  </a:solidFill>
                  <a:latin typeface="Now Bold"/>
                </a:rPr>
                <a:t>Unplanned readmissions</a:t>
              </a:r>
              <a:r>
                <a:rPr lang="en-US" sz="2099">
                  <a:solidFill>
                    <a:srgbClr val="F5F5EF"/>
                  </a:solidFill>
                  <a:latin typeface="Now"/>
                </a:rPr>
                <a:t> membahayakan kesehatan pasien dan meningkatkan biaya kesehatan </a:t>
              </a:r>
            </a:p>
          </p:txBody>
        </p:sp>
      </p:grpSp>
      <p:grpSp>
        <p:nvGrpSpPr>
          <p:cNvPr name="Group 6" id="6"/>
          <p:cNvGrpSpPr/>
          <p:nvPr/>
        </p:nvGrpSpPr>
        <p:grpSpPr>
          <a:xfrm rot="0">
            <a:off x="10061553" y="4354508"/>
            <a:ext cx="7479715" cy="4554335"/>
            <a:chOff x="0" y="0"/>
            <a:chExt cx="2752153" cy="1675762"/>
          </a:xfrm>
        </p:grpSpPr>
        <p:sp>
          <p:nvSpPr>
            <p:cNvPr name="Freeform 7" id="7"/>
            <p:cNvSpPr/>
            <p:nvPr/>
          </p:nvSpPr>
          <p:spPr>
            <a:xfrm flipH="false" flipV="false" rot="0">
              <a:off x="0" y="0"/>
              <a:ext cx="2752153" cy="1675762"/>
            </a:xfrm>
            <a:custGeom>
              <a:avLst/>
              <a:gdLst/>
              <a:ahLst/>
              <a:cxnLst/>
              <a:rect r="r" b="b" t="t" l="l"/>
              <a:pathLst>
                <a:path h="1675762" w="2752153">
                  <a:moveTo>
                    <a:pt x="2627693" y="1675762"/>
                  </a:moveTo>
                  <a:lnTo>
                    <a:pt x="124460" y="1675762"/>
                  </a:lnTo>
                  <a:cubicBezTo>
                    <a:pt x="55880" y="1675762"/>
                    <a:pt x="0" y="1619882"/>
                    <a:pt x="0" y="1551302"/>
                  </a:cubicBezTo>
                  <a:lnTo>
                    <a:pt x="0" y="124460"/>
                  </a:lnTo>
                  <a:cubicBezTo>
                    <a:pt x="0" y="55880"/>
                    <a:pt x="55880" y="0"/>
                    <a:pt x="124460" y="0"/>
                  </a:cubicBezTo>
                  <a:lnTo>
                    <a:pt x="2627693" y="0"/>
                  </a:lnTo>
                  <a:cubicBezTo>
                    <a:pt x="2696273" y="0"/>
                    <a:pt x="2752153" y="55880"/>
                    <a:pt x="2752153" y="124460"/>
                  </a:cubicBezTo>
                  <a:lnTo>
                    <a:pt x="2752153" y="1551303"/>
                  </a:lnTo>
                  <a:cubicBezTo>
                    <a:pt x="2752153" y="1619882"/>
                    <a:pt x="2696273" y="1675762"/>
                    <a:pt x="2627693" y="1675762"/>
                  </a:cubicBezTo>
                </a:path>
              </a:pathLst>
            </a:custGeom>
            <a:solidFill>
              <a:srgbClr val="162942"/>
            </a:solidFill>
          </p:spPr>
        </p:sp>
      </p:grpSp>
      <p:grpSp>
        <p:nvGrpSpPr>
          <p:cNvPr name="Group 8" id="8"/>
          <p:cNvGrpSpPr/>
          <p:nvPr/>
        </p:nvGrpSpPr>
        <p:grpSpPr>
          <a:xfrm rot="0">
            <a:off x="10624157" y="5731589"/>
            <a:ext cx="6354509" cy="3177254"/>
            <a:chOff x="0" y="0"/>
            <a:chExt cx="8472678" cy="4236339"/>
          </a:xfrm>
        </p:grpSpPr>
        <p:sp>
          <p:nvSpPr>
            <p:cNvPr name="Freeform 9" id="9"/>
            <p:cNvSpPr/>
            <p:nvPr/>
          </p:nvSpPr>
          <p:spPr>
            <a:xfrm flipH="false" flipV="false" rot="-10800000">
              <a:off x="0" y="0"/>
              <a:ext cx="8472678" cy="4236339"/>
            </a:xfrm>
            <a:custGeom>
              <a:avLst/>
              <a:gdLst/>
              <a:ahLst/>
              <a:cxnLst/>
              <a:rect r="r" b="b" t="t" l="l"/>
              <a:pathLst>
                <a:path h="4236339" w="8472678">
                  <a:moveTo>
                    <a:pt x="0" y="0"/>
                  </a:moveTo>
                  <a:lnTo>
                    <a:pt x="8472678" y="0"/>
                  </a:lnTo>
                  <a:lnTo>
                    <a:pt x="8472678" y="4236339"/>
                  </a:lnTo>
                  <a:lnTo>
                    <a:pt x="0" y="423633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10800000">
              <a:off x="884291" y="884291"/>
              <a:ext cx="6704097" cy="3352049"/>
            </a:xfrm>
            <a:custGeom>
              <a:avLst/>
              <a:gdLst/>
              <a:ahLst/>
              <a:cxnLst/>
              <a:rect r="r" b="b" t="t" l="l"/>
              <a:pathLst>
                <a:path h="3352049" w="6704097">
                  <a:moveTo>
                    <a:pt x="0" y="0"/>
                  </a:moveTo>
                  <a:lnTo>
                    <a:pt x="6704097" y="0"/>
                  </a:lnTo>
                  <a:lnTo>
                    <a:pt x="6704097" y="3352048"/>
                  </a:lnTo>
                  <a:lnTo>
                    <a:pt x="0" y="3352048"/>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p:spPr>
        </p:sp>
      </p:grpSp>
      <p:sp>
        <p:nvSpPr>
          <p:cNvPr name="Freeform 11" id="11"/>
          <p:cNvSpPr/>
          <p:nvPr/>
        </p:nvSpPr>
        <p:spPr>
          <a:xfrm flipH="false" flipV="false" rot="0">
            <a:off x="11356270" y="3231859"/>
            <a:ext cx="4711597" cy="5670834"/>
          </a:xfrm>
          <a:custGeom>
            <a:avLst/>
            <a:gdLst/>
            <a:ahLst/>
            <a:cxnLst/>
            <a:rect r="r" b="b" t="t" l="l"/>
            <a:pathLst>
              <a:path h="5670834" w="4711597">
                <a:moveTo>
                  <a:pt x="0" y="0"/>
                </a:moveTo>
                <a:lnTo>
                  <a:pt x="4711597" y="0"/>
                </a:lnTo>
                <a:lnTo>
                  <a:pt x="4711597" y="5670834"/>
                </a:lnTo>
                <a:lnTo>
                  <a:pt x="0" y="5670834"/>
                </a:lnTo>
                <a:lnTo>
                  <a:pt x="0" y="0"/>
                </a:lnTo>
                <a:close/>
              </a:path>
            </a:pathLst>
          </a:custGeom>
          <a:blipFill>
            <a:blip r:embed="rId4">
              <a:extLst>
                <a:ext uri="{96DAC541-7B7A-43D3-8B79-37D633B846F1}">
                  <asvg:svgBlip xmlns:asvg="http://schemas.microsoft.com/office/drawing/2016/SVG/main" r:embed="rId5"/>
                </a:ext>
              </a:extLst>
            </a:blip>
            <a:stretch>
              <a:fillRect l="0" t="0" r="0" b="-3371"/>
            </a:stretch>
          </a:blipFill>
        </p:spPr>
      </p:sp>
      <p:grpSp>
        <p:nvGrpSpPr>
          <p:cNvPr name="Group 12" id="12"/>
          <p:cNvGrpSpPr/>
          <p:nvPr/>
        </p:nvGrpSpPr>
        <p:grpSpPr>
          <a:xfrm rot="0">
            <a:off x="1028700" y="1837592"/>
            <a:ext cx="9351397" cy="1542784"/>
            <a:chOff x="0" y="0"/>
            <a:chExt cx="12468530" cy="2057045"/>
          </a:xfrm>
        </p:grpSpPr>
        <p:sp>
          <p:nvSpPr>
            <p:cNvPr name="TextBox 13" id="13"/>
            <p:cNvSpPr txBox="true"/>
            <p:nvPr/>
          </p:nvSpPr>
          <p:spPr>
            <a:xfrm rot="0">
              <a:off x="0" y="-123825"/>
              <a:ext cx="12468530" cy="1435036"/>
            </a:xfrm>
            <a:prstGeom prst="rect">
              <a:avLst/>
            </a:prstGeom>
          </p:spPr>
          <p:txBody>
            <a:bodyPr anchor="t" rtlCol="false" tIns="0" lIns="0" bIns="0" rIns="0">
              <a:spAutoFit/>
            </a:bodyPr>
            <a:lstStyle/>
            <a:p>
              <a:pPr>
                <a:lnSpc>
                  <a:spcPts val="8960"/>
                </a:lnSpc>
                <a:spcBef>
                  <a:spcPct val="0"/>
                </a:spcBef>
              </a:pPr>
              <a:r>
                <a:rPr lang="en-US" sz="6400">
                  <a:solidFill>
                    <a:srgbClr val="F5F5EF"/>
                  </a:solidFill>
                  <a:latin typeface="Now Bold"/>
                </a:rPr>
                <a:t>PROBLEM STATEMENT</a:t>
              </a:r>
            </a:p>
          </p:txBody>
        </p:sp>
        <p:sp>
          <p:nvSpPr>
            <p:cNvPr name="TextBox 14" id="14"/>
            <p:cNvSpPr txBox="true"/>
            <p:nvPr/>
          </p:nvSpPr>
          <p:spPr>
            <a:xfrm rot="0">
              <a:off x="0" y="1603133"/>
              <a:ext cx="12468530" cy="453912"/>
            </a:xfrm>
            <a:prstGeom prst="rect">
              <a:avLst/>
            </a:prstGeom>
          </p:spPr>
          <p:txBody>
            <a:bodyPr anchor="t" rtlCol="false" tIns="0" lIns="0" bIns="0" rIns="0">
              <a:spAutoFit/>
            </a:bodyPr>
            <a:lstStyle/>
            <a:p>
              <a:pPr>
                <a:lnSpc>
                  <a:spcPts val="2940"/>
                </a:lnSpc>
                <a:spcBef>
                  <a:spcPct val="0"/>
                </a:spcBef>
              </a:pPr>
            </a:p>
          </p:txBody>
        </p:sp>
      </p:grpSp>
      <p:sp>
        <p:nvSpPr>
          <p:cNvPr name="TextBox 15" id="15"/>
          <p:cNvSpPr txBox="true"/>
          <p:nvPr/>
        </p:nvSpPr>
        <p:spPr>
          <a:xfrm rot="0">
            <a:off x="13513594" y="1000125"/>
            <a:ext cx="3441799" cy="240665"/>
          </a:xfrm>
          <a:prstGeom prst="rect">
            <a:avLst/>
          </a:prstGeom>
        </p:spPr>
        <p:txBody>
          <a:bodyPr anchor="t" rtlCol="false" tIns="0" lIns="0" bIns="0" rIns="0">
            <a:spAutoFit/>
          </a:bodyPr>
          <a:lstStyle/>
          <a:p>
            <a:pPr algn="ctr">
              <a:lnSpc>
                <a:spcPts val="1959"/>
              </a:lnSpc>
              <a:spcBef>
                <a:spcPct val="0"/>
              </a:spcBef>
            </a:pPr>
            <a:r>
              <a:rPr lang="en-US" sz="1400" spc="151">
                <a:solidFill>
                  <a:srgbClr val="FFFFFF"/>
                </a:solidFill>
                <a:latin typeface="Now"/>
              </a:rPr>
              <a:t>COMPFEST AIC</a:t>
            </a:r>
            <a:r>
              <a:rPr lang="en-US" sz="1400" spc="151">
                <a:solidFill>
                  <a:srgbClr val="FFFFFF"/>
                </a:solidFill>
                <a:latin typeface="Now Medium"/>
              </a:rPr>
              <a:t> | PATIENTPREPRO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1920" y="0"/>
            <a:ext cx="7557654" cy="10287000"/>
            <a:chOff x="0" y="0"/>
            <a:chExt cx="2556540" cy="3479800"/>
          </a:xfrm>
        </p:grpSpPr>
        <p:sp>
          <p:nvSpPr>
            <p:cNvPr name="Freeform 3" id="3"/>
            <p:cNvSpPr/>
            <p:nvPr/>
          </p:nvSpPr>
          <p:spPr>
            <a:xfrm flipH="false" flipV="false" rot="0">
              <a:off x="0" y="0"/>
              <a:ext cx="2556540" cy="3479800"/>
            </a:xfrm>
            <a:custGeom>
              <a:avLst/>
              <a:gdLst/>
              <a:ahLst/>
              <a:cxnLst/>
              <a:rect r="r" b="b" t="t" l="l"/>
              <a:pathLst>
                <a:path h="3479800" w="255654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path>
              </a:pathLst>
            </a:custGeom>
            <a:solidFill>
              <a:srgbClr val="4A64B8"/>
            </a:solidFill>
          </p:spPr>
        </p:sp>
      </p:grpSp>
      <p:grpSp>
        <p:nvGrpSpPr>
          <p:cNvPr name="Group 4" id="4"/>
          <p:cNvGrpSpPr/>
          <p:nvPr/>
        </p:nvGrpSpPr>
        <p:grpSpPr>
          <a:xfrm rot="0">
            <a:off x="-337812" y="5994818"/>
            <a:ext cx="7693546" cy="7693546"/>
            <a:chOff x="0" y="0"/>
            <a:chExt cx="10258062" cy="10258062"/>
          </a:xfrm>
        </p:grpSpPr>
        <p:grpSp>
          <p:nvGrpSpPr>
            <p:cNvPr name="Group 5" id="5"/>
            <p:cNvGrpSpPr/>
            <p:nvPr/>
          </p:nvGrpSpPr>
          <p:grpSpPr>
            <a:xfrm rot="0">
              <a:off x="0" y="0"/>
              <a:ext cx="10258062" cy="10258062"/>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nvGrpSpPr>
            <p:cNvPr name="Group 7" id="7"/>
            <p:cNvGrpSpPr/>
            <p:nvPr/>
          </p:nvGrpSpPr>
          <p:grpSpPr>
            <a:xfrm rot="0">
              <a:off x="940003" y="940003"/>
              <a:ext cx="8378056" cy="837805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sp>
        <p:nvSpPr>
          <p:cNvPr name="Freeform 9" id="9"/>
          <p:cNvSpPr/>
          <p:nvPr/>
        </p:nvSpPr>
        <p:spPr>
          <a:xfrm flipH="false" flipV="false" rot="4246957">
            <a:off x="14344259" y="2136848"/>
            <a:ext cx="811171" cy="532423"/>
          </a:xfrm>
          <a:custGeom>
            <a:avLst/>
            <a:gdLst/>
            <a:ahLst/>
            <a:cxnLst/>
            <a:rect r="r" b="b" t="t" l="l"/>
            <a:pathLst>
              <a:path h="532423" w="811171">
                <a:moveTo>
                  <a:pt x="0" y="0"/>
                </a:moveTo>
                <a:lnTo>
                  <a:pt x="811171" y="0"/>
                </a:lnTo>
                <a:lnTo>
                  <a:pt x="811171" y="532423"/>
                </a:lnTo>
                <a:lnTo>
                  <a:pt x="0" y="532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7933844">
            <a:off x="14898814" y="6104590"/>
            <a:ext cx="811171" cy="532423"/>
          </a:xfrm>
          <a:custGeom>
            <a:avLst/>
            <a:gdLst/>
            <a:ahLst/>
            <a:cxnLst/>
            <a:rect r="r" b="b" t="t" l="l"/>
            <a:pathLst>
              <a:path h="532423" w="811171">
                <a:moveTo>
                  <a:pt x="0" y="0"/>
                </a:moveTo>
                <a:lnTo>
                  <a:pt x="811172" y="0"/>
                </a:lnTo>
                <a:lnTo>
                  <a:pt x="811172" y="532424"/>
                </a:lnTo>
                <a:lnTo>
                  <a:pt x="0" y="532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true" rot="4089968">
            <a:off x="8069099" y="6104590"/>
            <a:ext cx="811171" cy="532423"/>
          </a:xfrm>
          <a:custGeom>
            <a:avLst/>
            <a:gdLst/>
            <a:ahLst/>
            <a:cxnLst/>
            <a:rect r="r" b="b" t="t" l="l"/>
            <a:pathLst>
              <a:path h="532423" w="811171">
                <a:moveTo>
                  <a:pt x="811172" y="532424"/>
                </a:moveTo>
                <a:lnTo>
                  <a:pt x="0" y="532424"/>
                </a:lnTo>
                <a:lnTo>
                  <a:pt x="0" y="0"/>
                </a:lnTo>
                <a:lnTo>
                  <a:pt x="811172" y="0"/>
                </a:lnTo>
                <a:lnTo>
                  <a:pt x="811172" y="5324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10738069">
            <a:off x="11904652" y="8401167"/>
            <a:ext cx="811171" cy="532423"/>
          </a:xfrm>
          <a:custGeom>
            <a:avLst/>
            <a:gdLst/>
            <a:ahLst/>
            <a:cxnLst/>
            <a:rect r="r" b="b" t="t" l="l"/>
            <a:pathLst>
              <a:path h="532423" w="811171">
                <a:moveTo>
                  <a:pt x="0" y="0"/>
                </a:moveTo>
                <a:lnTo>
                  <a:pt x="811171" y="0"/>
                </a:lnTo>
                <a:lnTo>
                  <a:pt x="811171" y="532423"/>
                </a:lnTo>
                <a:lnTo>
                  <a:pt x="0" y="5324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3102291">
            <a:off x="8657839" y="2258217"/>
            <a:ext cx="811171" cy="532423"/>
          </a:xfrm>
          <a:custGeom>
            <a:avLst/>
            <a:gdLst/>
            <a:ahLst/>
            <a:cxnLst/>
            <a:rect r="r" b="b" t="t" l="l"/>
            <a:pathLst>
              <a:path h="532423" w="811171">
                <a:moveTo>
                  <a:pt x="0" y="0"/>
                </a:moveTo>
                <a:lnTo>
                  <a:pt x="811171" y="0"/>
                </a:lnTo>
                <a:lnTo>
                  <a:pt x="811171" y="532424"/>
                </a:lnTo>
                <a:lnTo>
                  <a:pt x="0" y="5324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28700" y="1028700"/>
            <a:ext cx="5623028" cy="2712125"/>
            <a:chOff x="0" y="0"/>
            <a:chExt cx="7497370" cy="3616166"/>
          </a:xfrm>
        </p:grpSpPr>
        <p:sp>
          <p:nvSpPr>
            <p:cNvPr name="TextBox 15" id="15"/>
            <p:cNvSpPr txBox="true"/>
            <p:nvPr/>
          </p:nvSpPr>
          <p:spPr>
            <a:xfrm rot="0">
              <a:off x="0" y="0"/>
              <a:ext cx="7497370" cy="2598048"/>
            </a:xfrm>
            <a:prstGeom prst="rect">
              <a:avLst/>
            </a:prstGeom>
          </p:spPr>
          <p:txBody>
            <a:bodyPr anchor="t" rtlCol="false" tIns="0" lIns="0" bIns="0" rIns="0">
              <a:spAutoFit/>
            </a:bodyPr>
            <a:lstStyle/>
            <a:p>
              <a:pPr>
                <a:lnSpc>
                  <a:spcPts val="7680"/>
                </a:lnSpc>
              </a:pPr>
              <a:r>
                <a:rPr lang="en-US" sz="6400">
                  <a:solidFill>
                    <a:srgbClr val="FFFFFF"/>
                  </a:solidFill>
                  <a:latin typeface="Now Bold"/>
                </a:rPr>
                <a:t>Challenges Faced</a:t>
              </a:r>
            </a:p>
          </p:txBody>
        </p:sp>
        <p:sp>
          <p:nvSpPr>
            <p:cNvPr name="TextBox 16" id="16"/>
            <p:cNvSpPr txBox="true"/>
            <p:nvPr/>
          </p:nvSpPr>
          <p:spPr>
            <a:xfrm rot="0">
              <a:off x="0" y="3094196"/>
              <a:ext cx="5826525" cy="521970"/>
            </a:xfrm>
            <a:prstGeom prst="rect">
              <a:avLst/>
            </a:prstGeom>
          </p:spPr>
          <p:txBody>
            <a:bodyPr anchor="t" rtlCol="false" tIns="0" lIns="0" bIns="0" rIns="0">
              <a:spAutoFit/>
            </a:bodyPr>
            <a:lstStyle/>
            <a:p>
              <a:pPr>
                <a:lnSpc>
                  <a:spcPts val="3359"/>
                </a:lnSpc>
                <a:spcBef>
                  <a:spcPct val="0"/>
                </a:spcBef>
              </a:pPr>
              <a:r>
                <a:rPr lang="en-US" sz="2400">
                  <a:solidFill>
                    <a:srgbClr val="FFFFFF"/>
                  </a:solidFill>
                  <a:latin typeface="Now Bold"/>
                </a:rPr>
                <a:t>Healthcare Industry</a:t>
              </a:r>
            </a:p>
          </p:txBody>
        </p:sp>
      </p:grpSp>
      <p:grpSp>
        <p:nvGrpSpPr>
          <p:cNvPr name="Group 17" id="17"/>
          <p:cNvGrpSpPr/>
          <p:nvPr/>
        </p:nvGrpSpPr>
        <p:grpSpPr>
          <a:xfrm rot="0">
            <a:off x="9984748" y="690606"/>
            <a:ext cx="3830348" cy="2224132"/>
            <a:chOff x="0" y="0"/>
            <a:chExt cx="5107131" cy="2965510"/>
          </a:xfrm>
        </p:grpSpPr>
        <p:grpSp>
          <p:nvGrpSpPr>
            <p:cNvPr name="Group 18" id="18"/>
            <p:cNvGrpSpPr/>
            <p:nvPr/>
          </p:nvGrpSpPr>
          <p:grpSpPr>
            <a:xfrm rot="0">
              <a:off x="0" y="0"/>
              <a:ext cx="5107131" cy="2965510"/>
              <a:chOff x="0" y="0"/>
              <a:chExt cx="1295698" cy="878646"/>
            </a:xfrm>
          </p:grpSpPr>
          <p:sp>
            <p:nvSpPr>
              <p:cNvPr name="Freeform 19" id="19"/>
              <p:cNvSpPr/>
              <p:nvPr/>
            </p:nvSpPr>
            <p:spPr>
              <a:xfrm flipH="false" flipV="false" rot="0">
                <a:off x="0" y="0"/>
                <a:ext cx="1295698" cy="878646"/>
              </a:xfrm>
              <a:custGeom>
                <a:avLst/>
                <a:gdLst/>
                <a:ahLst/>
                <a:cxnLst/>
                <a:rect r="r" b="b" t="t" l="l"/>
                <a:pathLst>
                  <a:path h="878646" w="1295698">
                    <a:moveTo>
                      <a:pt x="1171238" y="878646"/>
                    </a:moveTo>
                    <a:lnTo>
                      <a:pt x="124460" y="878646"/>
                    </a:lnTo>
                    <a:cubicBezTo>
                      <a:pt x="55880" y="878646"/>
                      <a:pt x="0" y="822766"/>
                      <a:pt x="0" y="754186"/>
                    </a:cubicBezTo>
                    <a:lnTo>
                      <a:pt x="0" y="124460"/>
                    </a:lnTo>
                    <a:cubicBezTo>
                      <a:pt x="0" y="55880"/>
                      <a:pt x="55880" y="0"/>
                      <a:pt x="124460" y="0"/>
                    </a:cubicBezTo>
                    <a:lnTo>
                      <a:pt x="1171238" y="0"/>
                    </a:lnTo>
                    <a:cubicBezTo>
                      <a:pt x="1239818" y="0"/>
                      <a:pt x="1295698" y="55880"/>
                      <a:pt x="1295698" y="124460"/>
                    </a:cubicBezTo>
                    <a:lnTo>
                      <a:pt x="1295698" y="754186"/>
                    </a:lnTo>
                    <a:cubicBezTo>
                      <a:pt x="1295698" y="822766"/>
                      <a:pt x="1239818" y="878646"/>
                      <a:pt x="1171238" y="878646"/>
                    </a:cubicBezTo>
                  </a:path>
                </a:pathLst>
              </a:custGeom>
              <a:solidFill>
                <a:srgbClr val="4A64B8"/>
              </a:solidFill>
            </p:spPr>
          </p:sp>
        </p:grpSp>
        <p:sp>
          <p:nvSpPr>
            <p:cNvPr name="TextBox 20" id="20"/>
            <p:cNvSpPr txBox="true"/>
            <p:nvPr/>
          </p:nvSpPr>
          <p:spPr>
            <a:xfrm rot="0">
              <a:off x="389071" y="537472"/>
              <a:ext cx="4497123" cy="46863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Readmission Rate</a:t>
              </a:r>
            </a:p>
          </p:txBody>
        </p:sp>
        <p:sp>
          <p:nvSpPr>
            <p:cNvPr name="TextBox 21" id="21"/>
            <p:cNvSpPr txBox="true"/>
            <p:nvPr/>
          </p:nvSpPr>
          <p:spPr>
            <a:xfrm rot="0">
              <a:off x="383743" y="1301124"/>
              <a:ext cx="4339646" cy="1088813"/>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FFFFFF"/>
                  </a:solidFill>
                  <a:latin typeface="Now"/>
                </a:rPr>
                <a:t>Tinkgat readmission tinggi mengindikasikan kekurangan dalam kualitas perawatan.</a:t>
              </a:r>
            </a:p>
          </p:txBody>
        </p:sp>
      </p:grpSp>
      <p:grpSp>
        <p:nvGrpSpPr>
          <p:cNvPr name="Group 22" id="22"/>
          <p:cNvGrpSpPr/>
          <p:nvPr/>
        </p:nvGrpSpPr>
        <p:grpSpPr>
          <a:xfrm rot="0">
            <a:off x="13312651" y="3283445"/>
            <a:ext cx="4035773" cy="2495595"/>
            <a:chOff x="0" y="0"/>
            <a:chExt cx="5381031" cy="3327460"/>
          </a:xfrm>
        </p:grpSpPr>
        <p:grpSp>
          <p:nvGrpSpPr>
            <p:cNvPr name="Group 23" id="23"/>
            <p:cNvGrpSpPr/>
            <p:nvPr/>
          </p:nvGrpSpPr>
          <p:grpSpPr>
            <a:xfrm rot="0">
              <a:off x="0" y="0"/>
              <a:ext cx="5381031" cy="3327460"/>
              <a:chOff x="0" y="0"/>
              <a:chExt cx="1365187" cy="985888"/>
            </a:xfrm>
          </p:grpSpPr>
          <p:sp>
            <p:nvSpPr>
              <p:cNvPr name="Freeform 24" id="24"/>
              <p:cNvSpPr/>
              <p:nvPr/>
            </p:nvSpPr>
            <p:spPr>
              <a:xfrm flipH="false" flipV="false" rot="0">
                <a:off x="0" y="0"/>
                <a:ext cx="1365188" cy="985888"/>
              </a:xfrm>
              <a:custGeom>
                <a:avLst/>
                <a:gdLst/>
                <a:ahLst/>
                <a:cxnLst/>
                <a:rect r="r" b="b" t="t" l="l"/>
                <a:pathLst>
                  <a:path h="985888" w="1365188">
                    <a:moveTo>
                      <a:pt x="1240727" y="985888"/>
                    </a:moveTo>
                    <a:lnTo>
                      <a:pt x="124460" y="985888"/>
                    </a:lnTo>
                    <a:cubicBezTo>
                      <a:pt x="55880" y="985888"/>
                      <a:pt x="0" y="930008"/>
                      <a:pt x="0" y="861428"/>
                    </a:cubicBezTo>
                    <a:lnTo>
                      <a:pt x="0" y="124460"/>
                    </a:lnTo>
                    <a:cubicBezTo>
                      <a:pt x="0" y="55880"/>
                      <a:pt x="55880" y="0"/>
                      <a:pt x="124460" y="0"/>
                    </a:cubicBezTo>
                    <a:lnTo>
                      <a:pt x="1240728" y="0"/>
                    </a:lnTo>
                    <a:cubicBezTo>
                      <a:pt x="1309307" y="0"/>
                      <a:pt x="1365188" y="55880"/>
                      <a:pt x="1365188" y="124460"/>
                    </a:cubicBezTo>
                    <a:lnTo>
                      <a:pt x="1365188" y="861428"/>
                    </a:lnTo>
                    <a:cubicBezTo>
                      <a:pt x="1365188" y="930008"/>
                      <a:pt x="1309307" y="985888"/>
                      <a:pt x="1240728" y="985888"/>
                    </a:cubicBezTo>
                  </a:path>
                </a:pathLst>
              </a:custGeom>
              <a:solidFill>
                <a:srgbClr val="162942"/>
              </a:solidFill>
            </p:spPr>
          </p:sp>
        </p:grpSp>
        <p:sp>
          <p:nvSpPr>
            <p:cNvPr name="TextBox 25" id="25"/>
            <p:cNvSpPr txBox="true"/>
            <p:nvPr/>
          </p:nvSpPr>
          <p:spPr>
            <a:xfrm rot="0">
              <a:off x="321362" y="512800"/>
              <a:ext cx="4738307" cy="462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Resource Strain</a:t>
              </a:r>
            </a:p>
          </p:txBody>
        </p:sp>
        <p:sp>
          <p:nvSpPr>
            <p:cNvPr name="TextBox 26" id="26"/>
            <p:cNvSpPr txBox="true"/>
            <p:nvPr/>
          </p:nvSpPr>
          <p:spPr>
            <a:xfrm rot="0">
              <a:off x="404323" y="1294615"/>
              <a:ext cx="4572385" cy="1457113"/>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FFFFFF"/>
                  </a:solidFill>
                  <a:latin typeface="Now"/>
                </a:rPr>
                <a:t>Readmission tanpa persiapan yang cukup akan menyebabkan ketidaksiapan dan kenaikan biaya </a:t>
              </a:r>
            </a:p>
          </p:txBody>
        </p:sp>
      </p:grpSp>
      <p:grpSp>
        <p:nvGrpSpPr>
          <p:cNvPr name="Group 27" id="27"/>
          <p:cNvGrpSpPr/>
          <p:nvPr/>
        </p:nvGrpSpPr>
        <p:grpSpPr>
          <a:xfrm rot="0">
            <a:off x="12919510" y="6774612"/>
            <a:ext cx="3830348" cy="3429045"/>
            <a:chOff x="0" y="0"/>
            <a:chExt cx="5107131" cy="4572060"/>
          </a:xfrm>
        </p:grpSpPr>
        <p:grpSp>
          <p:nvGrpSpPr>
            <p:cNvPr name="Group 28" id="28"/>
            <p:cNvGrpSpPr/>
            <p:nvPr/>
          </p:nvGrpSpPr>
          <p:grpSpPr>
            <a:xfrm rot="0">
              <a:off x="0" y="0"/>
              <a:ext cx="5107131" cy="4572060"/>
              <a:chOff x="0" y="0"/>
              <a:chExt cx="1295698" cy="1159948"/>
            </a:xfrm>
          </p:grpSpPr>
          <p:sp>
            <p:nvSpPr>
              <p:cNvPr name="Freeform 29" id="29"/>
              <p:cNvSpPr/>
              <p:nvPr/>
            </p:nvSpPr>
            <p:spPr>
              <a:xfrm flipH="false" flipV="false" rot="0">
                <a:off x="0" y="0"/>
                <a:ext cx="1295698" cy="1159949"/>
              </a:xfrm>
              <a:custGeom>
                <a:avLst/>
                <a:gdLst/>
                <a:ahLst/>
                <a:cxnLst/>
                <a:rect r="r" b="b" t="t" l="l"/>
                <a:pathLst>
                  <a:path h="1159949" w="1295698">
                    <a:moveTo>
                      <a:pt x="1171238" y="1159948"/>
                    </a:moveTo>
                    <a:lnTo>
                      <a:pt x="124460" y="1159948"/>
                    </a:lnTo>
                    <a:cubicBezTo>
                      <a:pt x="55880" y="1159948"/>
                      <a:pt x="0" y="1104068"/>
                      <a:pt x="0" y="1035488"/>
                    </a:cubicBezTo>
                    <a:lnTo>
                      <a:pt x="0" y="124460"/>
                    </a:lnTo>
                    <a:cubicBezTo>
                      <a:pt x="0" y="55880"/>
                      <a:pt x="55880" y="0"/>
                      <a:pt x="124460" y="0"/>
                    </a:cubicBezTo>
                    <a:lnTo>
                      <a:pt x="1171238" y="0"/>
                    </a:lnTo>
                    <a:cubicBezTo>
                      <a:pt x="1239818" y="0"/>
                      <a:pt x="1295698" y="55880"/>
                      <a:pt x="1295698" y="124460"/>
                    </a:cubicBezTo>
                    <a:lnTo>
                      <a:pt x="1295698" y="1035489"/>
                    </a:lnTo>
                    <a:cubicBezTo>
                      <a:pt x="1295698" y="1104068"/>
                      <a:pt x="1239818" y="1159949"/>
                      <a:pt x="1171238" y="1159949"/>
                    </a:cubicBezTo>
                  </a:path>
                </a:pathLst>
              </a:custGeom>
              <a:solidFill>
                <a:srgbClr val="4A64B8"/>
              </a:solidFill>
            </p:spPr>
          </p:sp>
        </p:grpSp>
        <p:sp>
          <p:nvSpPr>
            <p:cNvPr name="TextBox 30" id="30"/>
            <p:cNvSpPr txBox="true"/>
            <p:nvPr/>
          </p:nvSpPr>
          <p:spPr>
            <a:xfrm rot="0">
              <a:off x="305004" y="576374"/>
              <a:ext cx="4497123" cy="97028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Patient Safety &amp; Quality Care</a:t>
              </a:r>
            </a:p>
          </p:txBody>
        </p:sp>
        <p:sp>
          <p:nvSpPr>
            <p:cNvPr name="TextBox 31" id="31"/>
            <p:cNvSpPr txBox="true"/>
            <p:nvPr/>
          </p:nvSpPr>
          <p:spPr>
            <a:xfrm rot="0">
              <a:off x="305004" y="1790343"/>
              <a:ext cx="4339646" cy="2193713"/>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FFFFFF"/>
                  </a:solidFill>
                  <a:latin typeface="Now"/>
                </a:rPr>
                <a:t>Menjamin keselamatan pasien dan memberikan kualitas perawatan yang konsisten adalah tantangan besar, terutama dengan meningkatnya jumlah pasien.</a:t>
              </a:r>
            </a:p>
          </p:txBody>
        </p:sp>
      </p:grpSp>
      <p:grpSp>
        <p:nvGrpSpPr>
          <p:cNvPr name="Group 32" id="32"/>
          <p:cNvGrpSpPr/>
          <p:nvPr/>
        </p:nvGrpSpPr>
        <p:grpSpPr>
          <a:xfrm rot="0">
            <a:off x="7788704" y="6774612"/>
            <a:ext cx="3830348" cy="2776582"/>
            <a:chOff x="0" y="0"/>
            <a:chExt cx="5107131" cy="3702110"/>
          </a:xfrm>
        </p:grpSpPr>
        <p:grpSp>
          <p:nvGrpSpPr>
            <p:cNvPr name="Group 33" id="33"/>
            <p:cNvGrpSpPr/>
            <p:nvPr/>
          </p:nvGrpSpPr>
          <p:grpSpPr>
            <a:xfrm rot="0">
              <a:off x="0" y="0"/>
              <a:ext cx="5107131" cy="3702110"/>
              <a:chOff x="0" y="0"/>
              <a:chExt cx="1295698" cy="939239"/>
            </a:xfrm>
          </p:grpSpPr>
          <p:sp>
            <p:nvSpPr>
              <p:cNvPr name="Freeform 34" id="34"/>
              <p:cNvSpPr/>
              <p:nvPr/>
            </p:nvSpPr>
            <p:spPr>
              <a:xfrm flipH="false" flipV="false" rot="0">
                <a:off x="0" y="0"/>
                <a:ext cx="1295698" cy="939239"/>
              </a:xfrm>
              <a:custGeom>
                <a:avLst/>
                <a:gdLst/>
                <a:ahLst/>
                <a:cxnLst/>
                <a:rect r="r" b="b" t="t" l="l"/>
                <a:pathLst>
                  <a:path h="939239" w="1295698">
                    <a:moveTo>
                      <a:pt x="1171238" y="939239"/>
                    </a:moveTo>
                    <a:lnTo>
                      <a:pt x="124460" y="939239"/>
                    </a:lnTo>
                    <a:cubicBezTo>
                      <a:pt x="55880" y="939239"/>
                      <a:pt x="0" y="883359"/>
                      <a:pt x="0" y="814779"/>
                    </a:cubicBezTo>
                    <a:lnTo>
                      <a:pt x="0" y="124460"/>
                    </a:lnTo>
                    <a:cubicBezTo>
                      <a:pt x="0" y="55880"/>
                      <a:pt x="55880" y="0"/>
                      <a:pt x="124460" y="0"/>
                    </a:cubicBezTo>
                    <a:lnTo>
                      <a:pt x="1171238" y="0"/>
                    </a:lnTo>
                    <a:cubicBezTo>
                      <a:pt x="1239818" y="0"/>
                      <a:pt x="1295698" y="55880"/>
                      <a:pt x="1295698" y="124460"/>
                    </a:cubicBezTo>
                    <a:lnTo>
                      <a:pt x="1295698" y="814779"/>
                    </a:lnTo>
                    <a:cubicBezTo>
                      <a:pt x="1295698" y="883359"/>
                      <a:pt x="1239818" y="939239"/>
                      <a:pt x="1171238" y="939239"/>
                    </a:cubicBezTo>
                  </a:path>
                </a:pathLst>
              </a:custGeom>
              <a:solidFill>
                <a:srgbClr val="4A64B8"/>
              </a:solidFill>
            </p:spPr>
          </p:sp>
        </p:grpSp>
        <p:sp>
          <p:nvSpPr>
            <p:cNvPr name="TextBox 35" id="35"/>
            <p:cNvSpPr txBox="true"/>
            <p:nvPr/>
          </p:nvSpPr>
          <p:spPr>
            <a:xfrm rot="0">
              <a:off x="305004" y="576374"/>
              <a:ext cx="4497123" cy="46863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Data Fragmentation</a:t>
              </a:r>
            </a:p>
          </p:txBody>
        </p:sp>
        <p:sp>
          <p:nvSpPr>
            <p:cNvPr name="TextBox 36" id="36"/>
            <p:cNvSpPr txBox="true"/>
            <p:nvPr/>
          </p:nvSpPr>
          <p:spPr>
            <a:xfrm rot="0">
              <a:off x="305004" y="1262222"/>
              <a:ext cx="4339646" cy="1825413"/>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FFFFFF"/>
                  </a:solidFill>
                  <a:latin typeface="Now"/>
                </a:rPr>
                <a:t>Data pasien sering tersebar di berbagai sistem, sehingga sulit untuk mendapatkan pandangan menyeluruh tentang kesehatan pasien</a:t>
              </a:r>
            </a:p>
          </p:txBody>
        </p:sp>
      </p:grpSp>
      <p:grpSp>
        <p:nvGrpSpPr>
          <p:cNvPr name="Group 37" id="37"/>
          <p:cNvGrpSpPr/>
          <p:nvPr/>
        </p:nvGrpSpPr>
        <p:grpSpPr>
          <a:xfrm rot="0">
            <a:off x="6342399" y="3288225"/>
            <a:ext cx="3830348" cy="1947907"/>
            <a:chOff x="0" y="0"/>
            <a:chExt cx="5107131" cy="2597210"/>
          </a:xfrm>
        </p:grpSpPr>
        <p:grpSp>
          <p:nvGrpSpPr>
            <p:cNvPr name="Group 38" id="38"/>
            <p:cNvGrpSpPr/>
            <p:nvPr/>
          </p:nvGrpSpPr>
          <p:grpSpPr>
            <a:xfrm rot="0">
              <a:off x="0" y="0"/>
              <a:ext cx="5107131" cy="2597210"/>
              <a:chOff x="0" y="0"/>
              <a:chExt cx="1295698" cy="769523"/>
            </a:xfrm>
          </p:grpSpPr>
          <p:sp>
            <p:nvSpPr>
              <p:cNvPr name="Freeform 39" id="39"/>
              <p:cNvSpPr/>
              <p:nvPr/>
            </p:nvSpPr>
            <p:spPr>
              <a:xfrm flipH="false" flipV="false" rot="0">
                <a:off x="0" y="0"/>
                <a:ext cx="1295698" cy="769523"/>
              </a:xfrm>
              <a:custGeom>
                <a:avLst/>
                <a:gdLst/>
                <a:ahLst/>
                <a:cxnLst/>
                <a:rect r="r" b="b" t="t" l="l"/>
                <a:pathLst>
                  <a:path h="769523" w="1295698">
                    <a:moveTo>
                      <a:pt x="1171238" y="769523"/>
                    </a:moveTo>
                    <a:lnTo>
                      <a:pt x="124460" y="769523"/>
                    </a:lnTo>
                    <a:cubicBezTo>
                      <a:pt x="55880" y="769523"/>
                      <a:pt x="0" y="713643"/>
                      <a:pt x="0" y="645063"/>
                    </a:cubicBezTo>
                    <a:lnTo>
                      <a:pt x="0" y="124460"/>
                    </a:lnTo>
                    <a:cubicBezTo>
                      <a:pt x="0" y="55880"/>
                      <a:pt x="55880" y="0"/>
                      <a:pt x="124460" y="0"/>
                    </a:cubicBezTo>
                    <a:lnTo>
                      <a:pt x="1171238" y="0"/>
                    </a:lnTo>
                    <a:cubicBezTo>
                      <a:pt x="1239818" y="0"/>
                      <a:pt x="1295698" y="55880"/>
                      <a:pt x="1295698" y="124460"/>
                    </a:cubicBezTo>
                    <a:lnTo>
                      <a:pt x="1295698" y="645063"/>
                    </a:lnTo>
                    <a:cubicBezTo>
                      <a:pt x="1295698" y="713643"/>
                      <a:pt x="1239818" y="769523"/>
                      <a:pt x="1171238" y="769523"/>
                    </a:cubicBezTo>
                  </a:path>
                </a:pathLst>
              </a:custGeom>
              <a:solidFill>
                <a:srgbClr val="162942"/>
              </a:solidFill>
            </p:spPr>
          </p:sp>
        </p:grpSp>
        <p:sp>
          <p:nvSpPr>
            <p:cNvPr name="TextBox 40" id="40"/>
            <p:cNvSpPr txBox="true"/>
            <p:nvPr/>
          </p:nvSpPr>
          <p:spPr>
            <a:xfrm rot="0">
              <a:off x="305004" y="506426"/>
              <a:ext cx="4497123" cy="46863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Rising Cost</a:t>
              </a:r>
            </a:p>
          </p:txBody>
        </p:sp>
        <p:sp>
          <p:nvSpPr>
            <p:cNvPr name="TextBox 41" id="41"/>
            <p:cNvSpPr txBox="true"/>
            <p:nvPr/>
          </p:nvSpPr>
          <p:spPr>
            <a:xfrm rot="0">
              <a:off x="383743" y="1238076"/>
              <a:ext cx="4339646" cy="720513"/>
            </a:xfrm>
            <a:prstGeom prst="rect">
              <a:avLst/>
            </a:prstGeom>
          </p:spPr>
          <p:txBody>
            <a:bodyPr anchor="t" rtlCol="false" tIns="0" lIns="0" bIns="0" rIns="0">
              <a:spAutoFit/>
            </a:bodyPr>
            <a:lstStyle/>
            <a:p>
              <a:pPr algn="ctr">
                <a:lnSpc>
                  <a:spcPts val="2240"/>
                </a:lnSpc>
                <a:spcBef>
                  <a:spcPct val="0"/>
                </a:spcBef>
              </a:pPr>
              <a:r>
                <a:rPr lang="en-US" sz="1600">
                  <a:solidFill>
                    <a:srgbClr val="FFFFFF"/>
                  </a:solidFill>
                  <a:latin typeface="Now"/>
                </a:rPr>
                <a:t>Harga perawatan kesehatan yang tinggi </a:t>
              </a:r>
            </a:p>
          </p:txBody>
        </p:sp>
      </p:grpSp>
      <p:sp>
        <p:nvSpPr>
          <p:cNvPr name="Freeform 42" id="42"/>
          <p:cNvSpPr/>
          <p:nvPr/>
        </p:nvSpPr>
        <p:spPr>
          <a:xfrm flipH="false" flipV="false" rot="0">
            <a:off x="1190931" y="5389240"/>
            <a:ext cx="4636060" cy="4897760"/>
          </a:xfrm>
          <a:custGeom>
            <a:avLst/>
            <a:gdLst/>
            <a:ahLst/>
            <a:cxnLst/>
            <a:rect r="r" b="b" t="t" l="l"/>
            <a:pathLst>
              <a:path h="4897760" w="4636060">
                <a:moveTo>
                  <a:pt x="0" y="0"/>
                </a:moveTo>
                <a:lnTo>
                  <a:pt x="4636060" y="0"/>
                </a:lnTo>
                <a:lnTo>
                  <a:pt x="4636060" y="4897760"/>
                </a:lnTo>
                <a:lnTo>
                  <a:pt x="0" y="4897760"/>
                </a:lnTo>
                <a:lnTo>
                  <a:pt x="0" y="0"/>
                </a:lnTo>
                <a:close/>
              </a:path>
            </a:pathLst>
          </a:custGeom>
          <a:blipFill>
            <a:blip r:embed="rId4">
              <a:extLst>
                <a:ext uri="{96DAC541-7B7A-43D3-8B79-37D633B846F1}">
                  <asvg:svgBlip xmlns:asvg="http://schemas.microsoft.com/office/drawing/2016/SVG/main" r:embed="rId5"/>
                </a:ext>
              </a:extLst>
            </a:blip>
            <a:stretch>
              <a:fillRect l="0" t="0" r="0" b="-11689"/>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10600"/>
            <a:ext cx="18288000" cy="5236410"/>
            <a:chOff x="0" y="0"/>
            <a:chExt cx="6186311" cy="1771329"/>
          </a:xfrm>
        </p:grpSpPr>
        <p:sp>
          <p:nvSpPr>
            <p:cNvPr name="Freeform 3" id="3"/>
            <p:cNvSpPr/>
            <p:nvPr/>
          </p:nvSpPr>
          <p:spPr>
            <a:xfrm flipH="false" flipV="false" rot="0">
              <a:off x="0" y="0"/>
              <a:ext cx="6186311" cy="1771329"/>
            </a:xfrm>
            <a:custGeom>
              <a:avLst/>
              <a:gdLst/>
              <a:ahLst/>
              <a:cxnLst/>
              <a:rect r="r" b="b" t="t" l="l"/>
              <a:pathLst>
                <a:path h="1771329" w="6186311">
                  <a:moveTo>
                    <a:pt x="6061851" y="1771329"/>
                  </a:moveTo>
                  <a:lnTo>
                    <a:pt x="124460" y="1771329"/>
                  </a:lnTo>
                  <a:cubicBezTo>
                    <a:pt x="55880" y="1771329"/>
                    <a:pt x="0" y="1715449"/>
                    <a:pt x="0" y="1646869"/>
                  </a:cubicBezTo>
                  <a:lnTo>
                    <a:pt x="0" y="124460"/>
                  </a:lnTo>
                  <a:cubicBezTo>
                    <a:pt x="0" y="55880"/>
                    <a:pt x="55880" y="0"/>
                    <a:pt x="124460" y="0"/>
                  </a:cubicBezTo>
                  <a:lnTo>
                    <a:pt x="6061851" y="0"/>
                  </a:lnTo>
                  <a:cubicBezTo>
                    <a:pt x="6130431" y="0"/>
                    <a:pt x="6186311" y="55880"/>
                    <a:pt x="6186311" y="124460"/>
                  </a:cubicBezTo>
                  <a:lnTo>
                    <a:pt x="6186311" y="1646869"/>
                  </a:lnTo>
                  <a:cubicBezTo>
                    <a:pt x="6186311" y="1715449"/>
                    <a:pt x="6130431" y="1771329"/>
                    <a:pt x="6061851" y="1771329"/>
                  </a:cubicBezTo>
                </a:path>
              </a:pathLst>
            </a:custGeom>
            <a:solidFill>
              <a:srgbClr val="4A64B8"/>
            </a:solidFill>
          </p:spPr>
        </p:sp>
      </p:grpSp>
      <p:grpSp>
        <p:nvGrpSpPr>
          <p:cNvPr name="Group 4" id="4"/>
          <p:cNvGrpSpPr/>
          <p:nvPr/>
        </p:nvGrpSpPr>
        <p:grpSpPr>
          <a:xfrm rot="0">
            <a:off x="5692487" y="3307622"/>
            <a:ext cx="12046525" cy="2678600"/>
            <a:chOff x="0" y="0"/>
            <a:chExt cx="4074997" cy="906094"/>
          </a:xfrm>
        </p:grpSpPr>
        <p:sp>
          <p:nvSpPr>
            <p:cNvPr name="Freeform 5" id="5"/>
            <p:cNvSpPr/>
            <p:nvPr/>
          </p:nvSpPr>
          <p:spPr>
            <a:xfrm flipH="false" flipV="false" rot="0">
              <a:off x="0" y="0"/>
              <a:ext cx="4074998" cy="906094"/>
            </a:xfrm>
            <a:custGeom>
              <a:avLst/>
              <a:gdLst/>
              <a:ahLst/>
              <a:cxnLst/>
              <a:rect r="r" b="b" t="t" l="l"/>
              <a:pathLst>
                <a:path h="906094" w="4074998">
                  <a:moveTo>
                    <a:pt x="3950538" y="906094"/>
                  </a:moveTo>
                  <a:lnTo>
                    <a:pt x="124460" y="906094"/>
                  </a:lnTo>
                  <a:cubicBezTo>
                    <a:pt x="55880" y="906094"/>
                    <a:pt x="0" y="850214"/>
                    <a:pt x="0" y="781634"/>
                  </a:cubicBezTo>
                  <a:lnTo>
                    <a:pt x="0" y="124460"/>
                  </a:lnTo>
                  <a:cubicBezTo>
                    <a:pt x="0" y="55880"/>
                    <a:pt x="55880" y="0"/>
                    <a:pt x="124460" y="0"/>
                  </a:cubicBezTo>
                  <a:lnTo>
                    <a:pt x="3950538" y="0"/>
                  </a:lnTo>
                  <a:cubicBezTo>
                    <a:pt x="4019117" y="0"/>
                    <a:pt x="4074998" y="55880"/>
                    <a:pt x="4074998" y="124460"/>
                  </a:cubicBezTo>
                  <a:lnTo>
                    <a:pt x="4074998" y="781634"/>
                  </a:lnTo>
                  <a:cubicBezTo>
                    <a:pt x="4074998" y="850214"/>
                    <a:pt x="4019117" y="906094"/>
                    <a:pt x="3950538" y="906094"/>
                  </a:cubicBezTo>
                </a:path>
              </a:pathLst>
            </a:custGeom>
            <a:solidFill>
              <a:srgbClr val="09427D"/>
            </a:solidFill>
          </p:spPr>
        </p:sp>
      </p:grpSp>
      <p:grpSp>
        <p:nvGrpSpPr>
          <p:cNvPr name="Group 6" id="6"/>
          <p:cNvGrpSpPr/>
          <p:nvPr/>
        </p:nvGrpSpPr>
        <p:grpSpPr>
          <a:xfrm rot="0">
            <a:off x="-2530064" y="7252961"/>
            <a:ext cx="6045421" cy="6045421"/>
            <a:chOff x="0" y="0"/>
            <a:chExt cx="8060561" cy="8060561"/>
          </a:xfrm>
        </p:grpSpPr>
        <p:grpSp>
          <p:nvGrpSpPr>
            <p:cNvPr name="Group 7" id="7"/>
            <p:cNvGrpSpPr/>
            <p:nvPr/>
          </p:nvGrpSpPr>
          <p:grpSpPr>
            <a:xfrm rot="0">
              <a:off x="0" y="0"/>
              <a:ext cx="8060561" cy="8060561"/>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nvGrpSpPr>
            <p:cNvPr name="Group 9" id="9"/>
            <p:cNvGrpSpPr/>
            <p:nvPr/>
          </p:nvGrpSpPr>
          <p:grpSpPr>
            <a:xfrm rot="0">
              <a:off x="738634" y="738634"/>
              <a:ext cx="6583294" cy="658329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4A64B8">
                  <a:alpha val="9804"/>
                </a:srgbClr>
              </a:solidFill>
            </p:spPr>
          </p:sp>
        </p:grpSp>
      </p:grpSp>
      <p:sp>
        <p:nvSpPr>
          <p:cNvPr name="Freeform 11" id="11"/>
          <p:cNvSpPr/>
          <p:nvPr/>
        </p:nvSpPr>
        <p:spPr>
          <a:xfrm flipH="false" flipV="false" rot="0">
            <a:off x="5948148" y="3307622"/>
            <a:ext cx="2866750" cy="2866750"/>
          </a:xfrm>
          <a:custGeom>
            <a:avLst/>
            <a:gdLst/>
            <a:ahLst/>
            <a:cxnLst/>
            <a:rect r="r" b="b" t="t" l="l"/>
            <a:pathLst>
              <a:path h="2866750" w="2866750">
                <a:moveTo>
                  <a:pt x="0" y="0"/>
                </a:moveTo>
                <a:lnTo>
                  <a:pt x="2866750" y="0"/>
                </a:lnTo>
                <a:lnTo>
                  <a:pt x="2866750" y="2866750"/>
                </a:lnTo>
                <a:lnTo>
                  <a:pt x="0" y="2866750"/>
                </a:lnTo>
                <a:lnTo>
                  <a:pt x="0" y="0"/>
                </a:lnTo>
                <a:close/>
              </a:path>
            </a:pathLst>
          </a:custGeom>
          <a:blipFill>
            <a:blip r:embed="rId3"/>
            <a:stretch>
              <a:fillRect l="0" t="0" r="0" b="0"/>
            </a:stretch>
          </a:blipFill>
        </p:spPr>
      </p:sp>
      <p:sp>
        <p:nvSpPr>
          <p:cNvPr name="TextBox 12" id="12"/>
          <p:cNvSpPr txBox="true"/>
          <p:nvPr/>
        </p:nvSpPr>
        <p:spPr>
          <a:xfrm rot="0">
            <a:off x="6907466" y="6235627"/>
            <a:ext cx="9725314" cy="2649029"/>
          </a:xfrm>
          <a:prstGeom prst="rect">
            <a:avLst/>
          </a:prstGeom>
        </p:spPr>
        <p:txBody>
          <a:bodyPr anchor="t" rtlCol="false" tIns="0" lIns="0" bIns="0" rIns="0">
            <a:spAutoFit/>
          </a:bodyPr>
          <a:lstStyle/>
          <a:p>
            <a:pPr algn="ctr">
              <a:lnSpc>
                <a:spcPts val="2669"/>
              </a:lnSpc>
            </a:pPr>
            <a:r>
              <a:rPr lang="en-US" sz="1700" spc="35">
                <a:solidFill>
                  <a:srgbClr val="000000"/>
                </a:solidFill>
                <a:latin typeface="Now Bold"/>
              </a:rPr>
              <a:t>PatientRePro</a:t>
            </a:r>
            <a:r>
              <a:rPr lang="en-US" sz="1700" spc="35">
                <a:solidFill>
                  <a:srgbClr val="000000"/>
                </a:solidFill>
                <a:latin typeface="Now"/>
              </a:rPr>
              <a:t> adalah aplikasi yang memanfaatkan teknologi Machine Learning untuk menginterpretasikan data pasien, memungkinkan penyedia layanan kesehatan untuk mengantisipasi dan mengurangi risiko readmission. </a:t>
            </a:r>
          </a:p>
          <a:p>
            <a:pPr algn="ctr">
              <a:lnSpc>
                <a:spcPts val="2669"/>
              </a:lnSpc>
            </a:pPr>
            <a:r>
              <a:rPr lang="en-US" sz="1700" spc="35">
                <a:solidFill>
                  <a:srgbClr val="000000"/>
                </a:solidFill>
                <a:latin typeface="Now"/>
              </a:rPr>
              <a:t>Selain itu, kemampuan PatientRePro untuk mengumpulkan data pasien secara terpusat dari berbagai sistem menyediakan pandangan menyeluruh tentang kesehatan seorang pasien. </a:t>
            </a:r>
          </a:p>
          <a:p>
            <a:pPr algn="ctr">
              <a:lnSpc>
                <a:spcPts val="2669"/>
              </a:lnSpc>
            </a:pPr>
          </a:p>
          <a:p>
            <a:pPr algn="ctr">
              <a:lnSpc>
                <a:spcPts val="2669"/>
              </a:lnSpc>
            </a:pPr>
          </a:p>
        </p:txBody>
      </p:sp>
      <p:grpSp>
        <p:nvGrpSpPr>
          <p:cNvPr name="Group 13" id="13"/>
          <p:cNvGrpSpPr/>
          <p:nvPr/>
        </p:nvGrpSpPr>
        <p:grpSpPr>
          <a:xfrm rot="0">
            <a:off x="7699457" y="3909448"/>
            <a:ext cx="8032587" cy="1499232"/>
            <a:chOff x="0" y="0"/>
            <a:chExt cx="10710115" cy="1998976"/>
          </a:xfrm>
        </p:grpSpPr>
        <p:sp>
          <p:nvSpPr>
            <p:cNvPr name="TextBox 14" id="14"/>
            <p:cNvSpPr txBox="true"/>
            <p:nvPr/>
          </p:nvSpPr>
          <p:spPr>
            <a:xfrm rot="0">
              <a:off x="0" y="-123825"/>
              <a:ext cx="10710115" cy="1417615"/>
            </a:xfrm>
            <a:prstGeom prst="rect">
              <a:avLst/>
            </a:prstGeom>
          </p:spPr>
          <p:txBody>
            <a:bodyPr anchor="t" rtlCol="false" tIns="0" lIns="0" bIns="0" rIns="0">
              <a:spAutoFit/>
            </a:bodyPr>
            <a:lstStyle/>
            <a:p>
              <a:pPr algn="ctr">
                <a:lnSpc>
                  <a:spcPts val="8959"/>
                </a:lnSpc>
                <a:spcBef>
                  <a:spcPct val="0"/>
                </a:spcBef>
              </a:pPr>
              <a:r>
                <a:rPr lang="en-US" sz="6399">
                  <a:solidFill>
                    <a:srgbClr val="F5F5EF"/>
                  </a:solidFill>
                  <a:latin typeface="Now Bold"/>
                </a:rPr>
                <a:t>PatientRePro</a:t>
              </a:r>
            </a:p>
          </p:txBody>
        </p:sp>
        <p:sp>
          <p:nvSpPr>
            <p:cNvPr name="TextBox 15" id="15"/>
            <p:cNvSpPr txBox="true"/>
            <p:nvPr/>
          </p:nvSpPr>
          <p:spPr>
            <a:xfrm rot="0">
              <a:off x="0" y="1530346"/>
              <a:ext cx="10710115" cy="468630"/>
            </a:xfrm>
            <a:prstGeom prst="rect">
              <a:avLst/>
            </a:prstGeom>
          </p:spPr>
          <p:txBody>
            <a:bodyPr anchor="t" rtlCol="false" tIns="0" lIns="0" bIns="0" rIns="0">
              <a:spAutoFit/>
            </a:bodyPr>
            <a:lstStyle/>
            <a:p>
              <a:pPr algn="ctr" marL="0" indent="0" lvl="0">
                <a:lnSpc>
                  <a:spcPts val="2940"/>
                </a:lnSpc>
                <a:spcBef>
                  <a:spcPct val="0"/>
                </a:spcBef>
              </a:pPr>
              <a:r>
                <a:rPr lang="en-US" sz="2100">
                  <a:solidFill>
                    <a:srgbClr val="FFFFFF"/>
                  </a:solidFill>
                  <a:latin typeface="Now Bold"/>
                </a:rPr>
                <a:t>Empowering Care with Insight</a:t>
              </a:r>
            </a:p>
          </p:txBody>
        </p:sp>
      </p:grpSp>
      <p:sp>
        <p:nvSpPr>
          <p:cNvPr name="TextBox 16" id="16"/>
          <p:cNvSpPr txBox="true"/>
          <p:nvPr/>
        </p:nvSpPr>
        <p:spPr>
          <a:xfrm rot="0">
            <a:off x="5459444" y="1812515"/>
            <a:ext cx="8032587" cy="542608"/>
          </a:xfrm>
          <a:prstGeom prst="rect">
            <a:avLst/>
          </a:prstGeom>
        </p:spPr>
        <p:txBody>
          <a:bodyPr anchor="t" rtlCol="false" tIns="0" lIns="0" bIns="0" rIns="0">
            <a:spAutoFit/>
          </a:bodyPr>
          <a:lstStyle/>
          <a:p>
            <a:pPr algn="ctr">
              <a:lnSpc>
                <a:spcPts val="4480"/>
              </a:lnSpc>
              <a:spcBef>
                <a:spcPct val="0"/>
              </a:spcBef>
            </a:pPr>
            <a:r>
              <a:rPr lang="en-US" sz="3200" spc="272">
                <a:solidFill>
                  <a:srgbClr val="F5F5EF"/>
                </a:solidFill>
                <a:latin typeface="Now Bold"/>
              </a:rPr>
              <a:t>SOLUTION?</a:t>
            </a:r>
          </a:p>
        </p:txBody>
      </p:sp>
      <p:grpSp>
        <p:nvGrpSpPr>
          <p:cNvPr name="Group 17" id="17"/>
          <p:cNvGrpSpPr/>
          <p:nvPr/>
        </p:nvGrpSpPr>
        <p:grpSpPr>
          <a:xfrm rot="0">
            <a:off x="-3363150" y="1328306"/>
            <a:ext cx="13308334" cy="9315834"/>
            <a:chOff x="0" y="0"/>
            <a:chExt cx="17744445" cy="12421111"/>
          </a:xfrm>
        </p:grpSpPr>
        <p:sp>
          <p:nvSpPr>
            <p:cNvPr name="Freeform 18" id="18"/>
            <p:cNvSpPr/>
            <p:nvPr/>
          </p:nvSpPr>
          <p:spPr>
            <a:xfrm flipH="false" flipV="false" rot="0">
              <a:off x="0" y="0"/>
              <a:ext cx="17744445" cy="12421111"/>
            </a:xfrm>
            <a:custGeom>
              <a:avLst/>
              <a:gdLst/>
              <a:ahLst/>
              <a:cxnLst/>
              <a:rect r="r" b="b" t="t" l="l"/>
              <a:pathLst>
                <a:path h="12421111" w="17744445">
                  <a:moveTo>
                    <a:pt x="0" y="0"/>
                  </a:moveTo>
                  <a:lnTo>
                    <a:pt x="17744445" y="0"/>
                  </a:lnTo>
                  <a:lnTo>
                    <a:pt x="17744445" y="12421111"/>
                  </a:lnTo>
                  <a:lnTo>
                    <a:pt x="0" y="12421111"/>
                  </a:lnTo>
                  <a:lnTo>
                    <a:pt x="0" y="0"/>
                  </a:lnTo>
                  <a:close/>
                </a:path>
              </a:pathLst>
            </a:custGeom>
            <a:blipFill>
              <a:blip r:embed="rId4"/>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25751" y="-17393"/>
            <a:ext cx="9240342" cy="10304393"/>
            <a:chOff x="0" y="0"/>
            <a:chExt cx="3125745" cy="3485684"/>
          </a:xfrm>
        </p:grpSpPr>
        <p:sp>
          <p:nvSpPr>
            <p:cNvPr name="Freeform 3" id="3"/>
            <p:cNvSpPr/>
            <p:nvPr/>
          </p:nvSpPr>
          <p:spPr>
            <a:xfrm flipH="false" flipV="false" rot="0">
              <a:off x="0" y="0"/>
              <a:ext cx="3125746" cy="3485684"/>
            </a:xfrm>
            <a:custGeom>
              <a:avLst/>
              <a:gdLst/>
              <a:ahLst/>
              <a:cxnLst/>
              <a:rect r="r" b="b" t="t" l="l"/>
              <a:pathLst>
                <a:path h="3485684" w="3125746">
                  <a:moveTo>
                    <a:pt x="3001285" y="3485683"/>
                  </a:moveTo>
                  <a:lnTo>
                    <a:pt x="124460" y="3485683"/>
                  </a:lnTo>
                  <a:cubicBezTo>
                    <a:pt x="55880" y="3485683"/>
                    <a:pt x="0" y="3429804"/>
                    <a:pt x="0" y="3361224"/>
                  </a:cubicBezTo>
                  <a:lnTo>
                    <a:pt x="0" y="124460"/>
                  </a:lnTo>
                  <a:cubicBezTo>
                    <a:pt x="0" y="55880"/>
                    <a:pt x="55880" y="0"/>
                    <a:pt x="124460" y="0"/>
                  </a:cubicBezTo>
                  <a:lnTo>
                    <a:pt x="3001286" y="0"/>
                  </a:lnTo>
                  <a:cubicBezTo>
                    <a:pt x="3069866" y="0"/>
                    <a:pt x="3125746" y="55880"/>
                    <a:pt x="3125746" y="124460"/>
                  </a:cubicBezTo>
                  <a:lnTo>
                    <a:pt x="3125746" y="3361224"/>
                  </a:lnTo>
                  <a:cubicBezTo>
                    <a:pt x="3125746" y="3429804"/>
                    <a:pt x="3069866" y="3485684"/>
                    <a:pt x="3001286" y="3485684"/>
                  </a:cubicBezTo>
                </a:path>
              </a:pathLst>
            </a:custGeom>
            <a:solidFill>
              <a:srgbClr val="4A64B8"/>
            </a:solidFill>
          </p:spPr>
        </p:sp>
      </p:grpSp>
      <p:grpSp>
        <p:nvGrpSpPr>
          <p:cNvPr name="Group 4" id="4"/>
          <p:cNvGrpSpPr/>
          <p:nvPr/>
        </p:nvGrpSpPr>
        <p:grpSpPr>
          <a:xfrm rot="0">
            <a:off x="11704454" y="5143500"/>
            <a:ext cx="9062659" cy="9062659"/>
            <a:chOff x="0" y="0"/>
            <a:chExt cx="12083545" cy="12083545"/>
          </a:xfrm>
        </p:grpSpPr>
        <p:grpSp>
          <p:nvGrpSpPr>
            <p:cNvPr name="Group 5" id="5"/>
            <p:cNvGrpSpPr/>
            <p:nvPr/>
          </p:nvGrpSpPr>
          <p:grpSpPr>
            <a:xfrm rot="0">
              <a:off x="0" y="0"/>
              <a:ext cx="12083545" cy="1208354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nvGrpSpPr>
            <p:cNvPr name="Group 7" id="7"/>
            <p:cNvGrpSpPr/>
            <p:nvPr/>
          </p:nvGrpSpPr>
          <p:grpSpPr>
            <a:xfrm rot="0">
              <a:off x="1107282" y="1107282"/>
              <a:ext cx="9868982" cy="986898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grpSp>
        <p:nvGrpSpPr>
          <p:cNvPr name="Group 9" id="9"/>
          <p:cNvGrpSpPr/>
          <p:nvPr/>
        </p:nvGrpSpPr>
        <p:grpSpPr>
          <a:xfrm rot="0">
            <a:off x="6456716" y="2055127"/>
            <a:ext cx="8135926" cy="6643186"/>
            <a:chOff x="0" y="0"/>
            <a:chExt cx="2752153" cy="2247201"/>
          </a:xfrm>
        </p:grpSpPr>
        <p:sp>
          <p:nvSpPr>
            <p:cNvPr name="Freeform 10" id="10"/>
            <p:cNvSpPr/>
            <p:nvPr/>
          </p:nvSpPr>
          <p:spPr>
            <a:xfrm flipH="false" flipV="false" rot="0">
              <a:off x="0" y="0"/>
              <a:ext cx="2752153" cy="2247201"/>
            </a:xfrm>
            <a:custGeom>
              <a:avLst/>
              <a:gdLst/>
              <a:ahLst/>
              <a:cxnLst/>
              <a:rect r="r" b="b" t="t" l="l"/>
              <a:pathLst>
                <a:path h="2247201" w="2752153">
                  <a:moveTo>
                    <a:pt x="2627693" y="2247201"/>
                  </a:moveTo>
                  <a:lnTo>
                    <a:pt x="124460" y="2247201"/>
                  </a:lnTo>
                  <a:cubicBezTo>
                    <a:pt x="55880" y="2247201"/>
                    <a:pt x="0" y="2191321"/>
                    <a:pt x="0" y="2122741"/>
                  </a:cubicBezTo>
                  <a:lnTo>
                    <a:pt x="0" y="124460"/>
                  </a:lnTo>
                  <a:cubicBezTo>
                    <a:pt x="0" y="55880"/>
                    <a:pt x="55880" y="0"/>
                    <a:pt x="124460" y="0"/>
                  </a:cubicBezTo>
                  <a:lnTo>
                    <a:pt x="2627693" y="0"/>
                  </a:lnTo>
                  <a:cubicBezTo>
                    <a:pt x="2696273" y="0"/>
                    <a:pt x="2752153" y="55880"/>
                    <a:pt x="2752153" y="124460"/>
                  </a:cubicBezTo>
                  <a:lnTo>
                    <a:pt x="2752153" y="2122741"/>
                  </a:lnTo>
                  <a:cubicBezTo>
                    <a:pt x="2752153" y="2191321"/>
                    <a:pt x="2696273" y="2247201"/>
                    <a:pt x="2627693" y="2247201"/>
                  </a:cubicBezTo>
                </a:path>
              </a:pathLst>
            </a:custGeom>
            <a:solidFill>
              <a:srgbClr val="09427D"/>
            </a:solidFill>
          </p:spPr>
        </p:sp>
      </p:grpSp>
      <p:sp>
        <p:nvSpPr>
          <p:cNvPr name="Freeform 11" id="11"/>
          <p:cNvSpPr/>
          <p:nvPr/>
        </p:nvSpPr>
        <p:spPr>
          <a:xfrm flipH="true" flipV="false" rot="0">
            <a:off x="13545837" y="3849684"/>
            <a:ext cx="4947375" cy="7600717"/>
          </a:xfrm>
          <a:custGeom>
            <a:avLst/>
            <a:gdLst/>
            <a:ahLst/>
            <a:cxnLst/>
            <a:rect r="r" b="b" t="t" l="l"/>
            <a:pathLst>
              <a:path h="7600717" w="4947375">
                <a:moveTo>
                  <a:pt x="4947376" y="0"/>
                </a:moveTo>
                <a:lnTo>
                  <a:pt x="0" y="0"/>
                </a:lnTo>
                <a:lnTo>
                  <a:pt x="0" y="7600717"/>
                </a:lnTo>
                <a:lnTo>
                  <a:pt x="4947376" y="7600717"/>
                </a:lnTo>
                <a:lnTo>
                  <a:pt x="4947376"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028700" y="3799837"/>
            <a:ext cx="4465827" cy="2669933"/>
            <a:chOff x="0" y="0"/>
            <a:chExt cx="5954437" cy="3559911"/>
          </a:xfrm>
        </p:grpSpPr>
        <p:sp>
          <p:nvSpPr>
            <p:cNvPr name="TextBox 13" id="13"/>
            <p:cNvSpPr txBox="true"/>
            <p:nvPr/>
          </p:nvSpPr>
          <p:spPr>
            <a:xfrm rot="0">
              <a:off x="0" y="-123825"/>
              <a:ext cx="5954437" cy="2955078"/>
            </a:xfrm>
            <a:prstGeom prst="rect">
              <a:avLst/>
            </a:prstGeom>
          </p:spPr>
          <p:txBody>
            <a:bodyPr anchor="t" rtlCol="false" tIns="0" lIns="0" bIns="0" rIns="0">
              <a:spAutoFit/>
            </a:bodyPr>
            <a:lstStyle/>
            <a:p>
              <a:pPr>
                <a:lnSpc>
                  <a:spcPts val="8960"/>
                </a:lnSpc>
              </a:pPr>
              <a:r>
                <a:rPr lang="en-US" sz="6400">
                  <a:solidFill>
                    <a:srgbClr val="000000"/>
                  </a:solidFill>
                  <a:latin typeface="Now Bold"/>
                </a:rPr>
                <a:t>Main Features</a:t>
              </a:r>
            </a:p>
          </p:txBody>
        </p:sp>
        <p:sp>
          <p:nvSpPr>
            <p:cNvPr name="TextBox 14" id="14"/>
            <p:cNvSpPr txBox="true"/>
            <p:nvPr/>
          </p:nvSpPr>
          <p:spPr>
            <a:xfrm rot="0">
              <a:off x="0" y="3097631"/>
              <a:ext cx="5954437" cy="462280"/>
            </a:xfrm>
            <a:prstGeom prst="rect">
              <a:avLst/>
            </a:prstGeom>
          </p:spPr>
          <p:txBody>
            <a:bodyPr anchor="t" rtlCol="false" tIns="0" lIns="0" bIns="0" rIns="0">
              <a:spAutoFit/>
            </a:bodyPr>
            <a:lstStyle/>
            <a:p>
              <a:pPr>
                <a:lnSpc>
                  <a:spcPts val="2940"/>
                </a:lnSpc>
                <a:spcBef>
                  <a:spcPct val="0"/>
                </a:spcBef>
              </a:pPr>
            </a:p>
          </p:txBody>
        </p:sp>
      </p:grpSp>
      <p:grpSp>
        <p:nvGrpSpPr>
          <p:cNvPr name="Group 15" id="15"/>
          <p:cNvGrpSpPr/>
          <p:nvPr/>
        </p:nvGrpSpPr>
        <p:grpSpPr>
          <a:xfrm rot="0">
            <a:off x="7626606" y="3641597"/>
            <a:ext cx="6522468" cy="358140"/>
            <a:chOff x="0" y="0"/>
            <a:chExt cx="8696624" cy="477520"/>
          </a:xfrm>
        </p:grpSpPr>
        <p:sp>
          <p:nvSpPr>
            <p:cNvPr name="TextBox 16" id="16"/>
            <p:cNvSpPr txBox="true"/>
            <p:nvPr/>
          </p:nvSpPr>
          <p:spPr>
            <a:xfrm rot="0">
              <a:off x="1146305" y="-38100"/>
              <a:ext cx="7550318" cy="462280"/>
            </a:xfrm>
            <a:prstGeom prst="rect">
              <a:avLst/>
            </a:prstGeom>
          </p:spPr>
          <p:txBody>
            <a:bodyPr anchor="t" rtlCol="false" tIns="0" lIns="0" bIns="0" rIns="0">
              <a:spAutoFit/>
            </a:bodyPr>
            <a:lstStyle/>
            <a:p>
              <a:pPr>
                <a:lnSpc>
                  <a:spcPts val="2940"/>
                </a:lnSpc>
                <a:spcBef>
                  <a:spcPct val="0"/>
                </a:spcBef>
              </a:pPr>
              <a:r>
                <a:rPr lang="en-US" sz="2100">
                  <a:solidFill>
                    <a:srgbClr val="F5F5EF"/>
                  </a:solidFill>
                  <a:latin typeface="Now"/>
                </a:rPr>
                <a:t>Medical History Input </a:t>
              </a:r>
            </a:p>
          </p:txBody>
        </p:sp>
        <p:sp>
          <p:nvSpPr>
            <p:cNvPr name="TextBox 17" id="17"/>
            <p:cNvSpPr txBox="true"/>
            <p:nvPr/>
          </p:nvSpPr>
          <p:spPr>
            <a:xfrm rot="0">
              <a:off x="0" y="-38100"/>
              <a:ext cx="448072" cy="515620"/>
            </a:xfrm>
            <a:prstGeom prst="rect">
              <a:avLst/>
            </a:prstGeom>
          </p:spPr>
          <p:txBody>
            <a:bodyPr anchor="t" rtlCol="false" tIns="0" lIns="0" bIns="0" rIns="0">
              <a:spAutoFit/>
            </a:bodyPr>
            <a:lstStyle/>
            <a:p>
              <a:pPr>
                <a:lnSpc>
                  <a:spcPts val="3359"/>
                </a:lnSpc>
                <a:spcBef>
                  <a:spcPct val="0"/>
                </a:spcBef>
              </a:pPr>
              <a:r>
                <a:rPr lang="en-US" sz="2400">
                  <a:solidFill>
                    <a:srgbClr val="F5F5EF"/>
                  </a:solidFill>
                  <a:latin typeface="Now Bold"/>
                </a:rPr>
                <a:t>01</a:t>
              </a:r>
            </a:p>
          </p:txBody>
        </p:sp>
      </p:grpSp>
      <p:grpSp>
        <p:nvGrpSpPr>
          <p:cNvPr name="Group 18" id="18"/>
          <p:cNvGrpSpPr/>
          <p:nvPr/>
        </p:nvGrpSpPr>
        <p:grpSpPr>
          <a:xfrm rot="0">
            <a:off x="7626606" y="4635574"/>
            <a:ext cx="6522468" cy="358140"/>
            <a:chOff x="0" y="0"/>
            <a:chExt cx="8696624" cy="477520"/>
          </a:xfrm>
        </p:grpSpPr>
        <p:sp>
          <p:nvSpPr>
            <p:cNvPr name="TextBox 19" id="19"/>
            <p:cNvSpPr txBox="true"/>
            <p:nvPr/>
          </p:nvSpPr>
          <p:spPr>
            <a:xfrm rot="0">
              <a:off x="0" y="-38100"/>
              <a:ext cx="511175" cy="515620"/>
            </a:xfrm>
            <a:prstGeom prst="rect">
              <a:avLst/>
            </a:prstGeom>
          </p:spPr>
          <p:txBody>
            <a:bodyPr anchor="t" rtlCol="false" tIns="0" lIns="0" bIns="0" rIns="0">
              <a:spAutoFit/>
            </a:bodyPr>
            <a:lstStyle/>
            <a:p>
              <a:pPr>
                <a:lnSpc>
                  <a:spcPts val="3359"/>
                </a:lnSpc>
                <a:spcBef>
                  <a:spcPct val="0"/>
                </a:spcBef>
              </a:pPr>
              <a:r>
                <a:rPr lang="en-US" sz="2400">
                  <a:solidFill>
                    <a:srgbClr val="F5F5EF"/>
                  </a:solidFill>
                  <a:latin typeface="Now Bold"/>
                </a:rPr>
                <a:t>02</a:t>
              </a:r>
            </a:p>
          </p:txBody>
        </p:sp>
        <p:sp>
          <p:nvSpPr>
            <p:cNvPr name="TextBox 20" id="20"/>
            <p:cNvSpPr txBox="true"/>
            <p:nvPr/>
          </p:nvSpPr>
          <p:spPr>
            <a:xfrm rot="0">
              <a:off x="1146305" y="-38100"/>
              <a:ext cx="7550318" cy="46228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5F5EF"/>
                  </a:solidFill>
                  <a:latin typeface="Now"/>
                </a:rPr>
                <a:t>Readmission Prediction</a:t>
              </a:r>
            </a:p>
          </p:txBody>
        </p:sp>
      </p:grpSp>
      <p:grpSp>
        <p:nvGrpSpPr>
          <p:cNvPr name="Group 21" id="21"/>
          <p:cNvGrpSpPr/>
          <p:nvPr/>
        </p:nvGrpSpPr>
        <p:grpSpPr>
          <a:xfrm rot="0">
            <a:off x="7626606" y="5755966"/>
            <a:ext cx="6522468" cy="358140"/>
            <a:chOff x="0" y="0"/>
            <a:chExt cx="8696624" cy="477520"/>
          </a:xfrm>
        </p:grpSpPr>
        <p:sp>
          <p:nvSpPr>
            <p:cNvPr name="TextBox 22" id="22"/>
            <p:cNvSpPr txBox="true"/>
            <p:nvPr/>
          </p:nvSpPr>
          <p:spPr>
            <a:xfrm rot="0">
              <a:off x="0" y="-38100"/>
              <a:ext cx="539155" cy="515620"/>
            </a:xfrm>
            <a:prstGeom prst="rect">
              <a:avLst/>
            </a:prstGeom>
          </p:spPr>
          <p:txBody>
            <a:bodyPr anchor="t" rtlCol="false" tIns="0" lIns="0" bIns="0" rIns="0">
              <a:spAutoFit/>
            </a:bodyPr>
            <a:lstStyle/>
            <a:p>
              <a:pPr>
                <a:lnSpc>
                  <a:spcPts val="3359"/>
                </a:lnSpc>
                <a:spcBef>
                  <a:spcPct val="0"/>
                </a:spcBef>
              </a:pPr>
              <a:r>
                <a:rPr lang="en-US" sz="2400">
                  <a:solidFill>
                    <a:srgbClr val="F5F5EF"/>
                  </a:solidFill>
                  <a:latin typeface="Now Bold"/>
                </a:rPr>
                <a:t>03</a:t>
              </a:r>
            </a:p>
          </p:txBody>
        </p:sp>
        <p:sp>
          <p:nvSpPr>
            <p:cNvPr name="TextBox 23" id="23"/>
            <p:cNvSpPr txBox="true"/>
            <p:nvPr/>
          </p:nvSpPr>
          <p:spPr>
            <a:xfrm rot="0">
              <a:off x="1146305" y="-38100"/>
              <a:ext cx="7550318" cy="46228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5F5EF"/>
                  </a:solidFill>
                  <a:latin typeface="Now"/>
                </a:rPr>
                <a:t>Storage for Patient’s Data</a:t>
              </a:r>
            </a:p>
          </p:txBody>
        </p:sp>
      </p:grpSp>
      <p:sp>
        <p:nvSpPr>
          <p:cNvPr name="TextBox 24" id="24"/>
          <p:cNvSpPr txBox="true"/>
          <p:nvPr/>
        </p:nvSpPr>
        <p:spPr>
          <a:xfrm rot="0">
            <a:off x="7626606" y="6728721"/>
            <a:ext cx="481738" cy="396240"/>
          </a:xfrm>
          <a:prstGeom prst="rect">
            <a:avLst/>
          </a:prstGeom>
        </p:spPr>
        <p:txBody>
          <a:bodyPr anchor="t" rtlCol="false" tIns="0" lIns="0" bIns="0" rIns="0">
            <a:spAutoFit/>
          </a:bodyPr>
          <a:lstStyle/>
          <a:p>
            <a:pPr>
              <a:lnSpc>
                <a:spcPts val="3359"/>
              </a:lnSpc>
              <a:spcBef>
                <a:spcPct val="0"/>
              </a:spcBef>
            </a:pPr>
            <a:r>
              <a:rPr lang="en-US" sz="2400">
                <a:solidFill>
                  <a:srgbClr val="F5F5EF"/>
                </a:solidFill>
                <a:latin typeface="Now Bold"/>
              </a:rPr>
              <a:t>04</a:t>
            </a:r>
          </a:p>
        </p:txBody>
      </p:sp>
      <p:sp>
        <p:nvSpPr>
          <p:cNvPr name="TextBox 25" id="25"/>
          <p:cNvSpPr txBox="true"/>
          <p:nvPr/>
        </p:nvSpPr>
        <p:spPr>
          <a:xfrm rot="0">
            <a:off x="8486335" y="6748723"/>
            <a:ext cx="5662739"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5F5EF"/>
                </a:solidFill>
                <a:latin typeface="Now"/>
              </a:rPr>
              <a:t>Diagnosis Report</a:t>
            </a:r>
          </a:p>
        </p:txBody>
      </p:sp>
      <p:sp>
        <p:nvSpPr>
          <p:cNvPr name="TextBox 26" id="26"/>
          <p:cNvSpPr txBox="true"/>
          <p:nvPr/>
        </p:nvSpPr>
        <p:spPr>
          <a:xfrm rot="0">
            <a:off x="1028700" y="9434165"/>
            <a:ext cx="3441799" cy="240665"/>
          </a:xfrm>
          <a:prstGeom prst="rect">
            <a:avLst/>
          </a:prstGeom>
        </p:spPr>
        <p:txBody>
          <a:bodyPr anchor="t" rtlCol="false" tIns="0" lIns="0" bIns="0" rIns="0">
            <a:spAutoFit/>
          </a:bodyPr>
          <a:lstStyle/>
          <a:p>
            <a:pPr algn="ctr">
              <a:lnSpc>
                <a:spcPts val="1959"/>
              </a:lnSpc>
              <a:spcBef>
                <a:spcPct val="0"/>
              </a:spcBef>
            </a:pPr>
            <a:r>
              <a:rPr lang="en-US" sz="1400" spc="151">
                <a:solidFill>
                  <a:srgbClr val="000000"/>
                </a:solidFill>
                <a:latin typeface="Now"/>
              </a:rPr>
              <a:t>COMPFEST AIC</a:t>
            </a:r>
            <a:r>
              <a:rPr lang="en-US" sz="1400" spc="151">
                <a:solidFill>
                  <a:srgbClr val="000000"/>
                </a:solidFill>
                <a:latin typeface="Now Medium"/>
              </a:rPr>
              <a:t> | PATIENTPREPRO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A64B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pic>
          <p:nvPicPr>
            <p:cNvPr name="Picture 3" id="3"/>
            <p:cNvPicPr>
              <a:picLocks noChangeAspect="true"/>
            </p:cNvPicPr>
            <p:nvPr/>
          </p:nvPicPr>
          <p:blipFill>
            <a:blip r:embed="rId2"/>
            <a:srcRect l="0" t="12500" r="0" b="12500"/>
            <a:stretch>
              <a:fillRect/>
            </a:stretch>
          </p:blipFill>
          <p:spPr>
            <a:xfrm flipH="false" flipV="false">
              <a:off x="0" y="0"/>
              <a:ext cx="24384000" cy="13716000"/>
            </a:xfrm>
            <a:prstGeom prst="rect">
              <a:avLst/>
            </a:prstGeom>
          </p:spPr>
        </p:pic>
      </p:grpSp>
      <p:grpSp>
        <p:nvGrpSpPr>
          <p:cNvPr name="Group 4" id="4"/>
          <p:cNvGrpSpPr/>
          <p:nvPr/>
        </p:nvGrpSpPr>
        <p:grpSpPr>
          <a:xfrm rot="0">
            <a:off x="9144000" y="918949"/>
            <a:ext cx="10297422" cy="8449101"/>
            <a:chOff x="0" y="0"/>
            <a:chExt cx="3483325" cy="2858091"/>
          </a:xfrm>
        </p:grpSpPr>
        <p:sp>
          <p:nvSpPr>
            <p:cNvPr name="Freeform 5" id="5"/>
            <p:cNvSpPr/>
            <p:nvPr/>
          </p:nvSpPr>
          <p:spPr>
            <a:xfrm flipH="false" flipV="false" rot="0">
              <a:off x="0" y="0"/>
              <a:ext cx="3483325" cy="2858091"/>
            </a:xfrm>
            <a:custGeom>
              <a:avLst/>
              <a:gdLst/>
              <a:ahLst/>
              <a:cxnLst/>
              <a:rect r="r" b="b" t="t" l="l"/>
              <a:pathLst>
                <a:path h="2858091" w="3483325">
                  <a:moveTo>
                    <a:pt x="3358865" y="2858091"/>
                  </a:moveTo>
                  <a:lnTo>
                    <a:pt x="124460" y="2858091"/>
                  </a:lnTo>
                  <a:cubicBezTo>
                    <a:pt x="55880" y="2858091"/>
                    <a:pt x="0" y="2802211"/>
                    <a:pt x="0" y="2733631"/>
                  </a:cubicBezTo>
                  <a:lnTo>
                    <a:pt x="0" y="124460"/>
                  </a:lnTo>
                  <a:cubicBezTo>
                    <a:pt x="0" y="55880"/>
                    <a:pt x="55880" y="0"/>
                    <a:pt x="124460" y="0"/>
                  </a:cubicBezTo>
                  <a:lnTo>
                    <a:pt x="3358866" y="0"/>
                  </a:lnTo>
                  <a:cubicBezTo>
                    <a:pt x="3427445" y="0"/>
                    <a:pt x="3483325" y="55880"/>
                    <a:pt x="3483325" y="124460"/>
                  </a:cubicBezTo>
                  <a:lnTo>
                    <a:pt x="3483325" y="2733631"/>
                  </a:lnTo>
                  <a:cubicBezTo>
                    <a:pt x="3483325" y="2802211"/>
                    <a:pt x="3427445" y="2858091"/>
                    <a:pt x="3358866" y="2858091"/>
                  </a:cubicBezTo>
                </a:path>
              </a:pathLst>
            </a:custGeom>
            <a:solidFill>
              <a:srgbClr val="F5F5EF"/>
            </a:solidFill>
          </p:spPr>
        </p:sp>
      </p:grpSp>
      <p:grpSp>
        <p:nvGrpSpPr>
          <p:cNvPr name="Group 6" id="6"/>
          <p:cNvGrpSpPr/>
          <p:nvPr/>
        </p:nvGrpSpPr>
        <p:grpSpPr>
          <a:xfrm rot="0">
            <a:off x="-3585950" y="4206733"/>
            <a:ext cx="7693546" cy="7693546"/>
            <a:chOff x="0" y="0"/>
            <a:chExt cx="10258062" cy="10258062"/>
          </a:xfrm>
        </p:grpSpPr>
        <p:grpSp>
          <p:nvGrpSpPr>
            <p:cNvPr name="Group 7" id="7"/>
            <p:cNvGrpSpPr/>
            <p:nvPr/>
          </p:nvGrpSpPr>
          <p:grpSpPr>
            <a:xfrm rot="0">
              <a:off x="0" y="0"/>
              <a:ext cx="10258062" cy="10258062"/>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nvGrpSpPr>
            <p:cNvPr name="Group 9" id="9"/>
            <p:cNvGrpSpPr/>
            <p:nvPr/>
          </p:nvGrpSpPr>
          <p:grpSpPr>
            <a:xfrm rot="0">
              <a:off x="940003" y="940003"/>
              <a:ext cx="8378056" cy="837805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grpSp>
        <p:nvGrpSpPr>
          <p:cNvPr name="Group 11" id="11"/>
          <p:cNvGrpSpPr/>
          <p:nvPr/>
        </p:nvGrpSpPr>
        <p:grpSpPr>
          <a:xfrm rot="0">
            <a:off x="10121955" y="2299060"/>
            <a:ext cx="5539367" cy="5902738"/>
            <a:chOff x="0" y="0"/>
            <a:chExt cx="7385823" cy="7870317"/>
          </a:xfrm>
        </p:grpSpPr>
        <p:sp>
          <p:nvSpPr>
            <p:cNvPr name="TextBox 12" id="12"/>
            <p:cNvSpPr txBox="true"/>
            <p:nvPr/>
          </p:nvSpPr>
          <p:spPr>
            <a:xfrm rot="0">
              <a:off x="0" y="57150"/>
              <a:ext cx="7385823" cy="2438823"/>
            </a:xfrm>
            <a:prstGeom prst="rect">
              <a:avLst/>
            </a:prstGeom>
          </p:spPr>
          <p:txBody>
            <a:bodyPr anchor="t" rtlCol="false" tIns="0" lIns="0" bIns="0" rIns="0">
              <a:spAutoFit/>
            </a:bodyPr>
            <a:lstStyle/>
            <a:p>
              <a:pPr>
                <a:lnSpc>
                  <a:spcPts val="7040"/>
                </a:lnSpc>
              </a:pPr>
              <a:r>
                <a:rPr lang="en-US" sz="6400">
                  <a:solidFill>
                    <a:srgbClr val="09427D"/>
                  </a:solidFill>
                  <a:latin typeface="Now Bold"/>
                </a:rPr>
                <a:t>Business Model (B2B)</a:t>
              </a:r>
            </a:p>
          </p:txBody>
        </p:sp>
        <p:sp>
          <p:nvSpPr>
            <p:cNvPr name="TextBox 13" id="13"/>
            <p:cNvSpPr txBox="true"/>
            <p:nvPr/>
          </p:nvSpPr>
          <p:spPr>
            <a:xfrm rot="0">
              <a:off x="0" y="3197525"/>
              <a:ext cx="7385823" cy="3973830"/>
            </a:xfrm>
            <a:prstGeom prst="rect">
              <a:avLst/>
            </a:prstGeom>
          </p:spPr>
          <p:txBody>
            <a:bodyPr anchor="t" rtlCol="false" tIns="0" lIns="0" bIns="0" rIns="0">
              <a:spAutoFit/>
            </a:bodyPr>
            <a:lstStyle/>
            <a:p>
              <a:pPr>
                <a:lnSpc>
                  <a:spcPts val="2940"/>
                </a:lnSpc>
              </a:pPr>
              <a:r>
                <a:rPr lang="en-US" sz="2100">
                  <a:solidFill>
                    <a:srgbClr val="09427D"/>
                  </a:solidFill>
                  <a:latin typeface="Now Bold"/>
                </a:rPr>
                <a:t>Target utama PatientRePro adalah rumah sakit dan lembaga perawatan kesehatan. </a:t>
              </a:r>
            </a:p>
            <a:p>
              <a:pPr>
                <a:lnSpc>
                  <a:spcPts val="2940"/>
                </a:lnSpc>
              </a:pPr>
            </a:p>
            <a:p>
              <a:pPr>
                <a:lnSpc>
                  <a:spcPts val="2940"/>
                </a:lnSpc>
                <a:spcBef>
                  <a:spcPct val="0"/>
                </a:spcBef>
              </a:pPr>
              <a:r>
                <a:rPr lang="en-US" sz="2100">
                  <a:solidFill>
                    <a:srgbClr val="09427D"/>
                  </a:solidFill>
                  <a:latin typeface="Now Bold"/>
                </a:rPr>
                <a:t>Implementasi ini akan diintegrasikan dengan infrastruktur yang sudah ada di rumah sakit tersebut dan terintegrasi menjadi bagian dari operasi harian.</a:t>
              </a:r>
            </a:p>
          </p:txBody>
        </p:sp>
        <p:sp>
          <p:nvSpPr>
            <p:cNvPr name="TextBox 14" id="14"/>
            <p:cNvSpPr txBox="true"/>
            <p:nvPr/>
          </p:nvSpPr>
          <p:spPr>
            <a:xfrm rot="0">
              <a:off x="0" y="7474077"/>
              <a:ext cx="6471167" cy="396240"/>
            </a:xfrm>
            <a:prstGeom prst="rect">
              <a:avLst/>
            </a:prstGeom>
          </p:spPr>
          <p:txBody>
            <a:bodyPr anchor="t" rtlCol="false" tIns="0" lIns="0" bIns="0" rIns="0">
              <a:spAutoFit/>
            </a:bodyPr>
            <a:lstStyle/>
            <a:p>
              <a:pPr>
                <a:lnSpc>
                  <a:spcPts val="2520"/>
                </a:lnSpc>
                <a:spcBef>
                  <a:spcPct val="0"/>
                </a:spcBef>
              </a:pPr>
            </a:p>
          </p:txBody>
        </p:sp>
      </p:grpSp>
      <p:sp>
        <p:nvSpPr>
          <p:cNvPr name="Freeform 15" id="15"/>
          <p:cNvSpPr/>
          <p:nvPr/>
        </p:nvSpPr>
        <p:spPr>
          <a:xfrm flipH="false" flipV="false" rot="0">
            <a:off x="15854999" y="3130408"/>
            <a:ext cx="3586423" cy="6281951"/>
          </a:xfrm>
          <a:custGeom>
            <a:avLst/>
            <a:gdLst/>
            <a:ahLst/>
            <a:cxnLst/>
            <a:rect r="r" b="b" t="t" l="l"/>
            <a:pathLst>
              <a:path h="6281951" w="3586423">
                <a:moveTo>
                  <a:pt x="0" y="0"/>
                </a:moveTo>
                <a:lnTo>
                  <a:pt x="3586423" y="0"/>
                </a:lnTo>
                <a:lnTo>
                  <a:pt x="3586423" y="6281951"/>
                </a:lnTo>
                <a:lnTo>
                  <a:pt x="0" y="62819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35726" y="6172200"/>
            <a:ext cx="3793097" cy="4114800"/>
          </a:xfrm>
          <a:custGeom>
            <a:avLst/>
            <a:gdLst/>
            <a:ahLst/>
            <a:cxnLst/>
            <a:rect r="r" b="b" t="t" l="l"/>
            <a:pathLst>
              <a:path h="4114800" w="3793097">
                <a:moveTo>
                  <a:pt x="0" y="0"/>
                </a:moveTo>
                <a:lnTo>
                  <a:pt x="3793097" y="0"/>
                </a:lnTo>
                <a:lnTo>
                  <a:pt x="37930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EF"/>
        </a:solidFill>
      </p:bgPr>
    </p:bg>
    <p:spTree>
      <p:nvGrpSpPr>
        <p:cNvPr id="1" name=""/>
        <p:cNvGrpSpPr/>
        <p:nvPr/>
      </p:nvGrpSpPr>
      <p:grpSpPr>
        <a:xfrm>
          <a:off x="0" y="0"/>
          <a:ext cx="0" cy="0"/>
          <a:chOff x="0" y="0"/>
          <a:chExt cx="0" cy="0"/>
        </a:xfrm>
      </p:grpSpPr>
      <p:grpSp>
        <p:nvGrpSpPr>
          <p:cNvPr name="Group 2" id="2"/>
          <p:cNvGrpSpPr/>
          <p:nvPr/>
        </p:nvGrpSpPr>
        <p:grpSpPr>
          <a:xfrm rot="0">
            <a:off x="-201920" y="0"/>
            <a:ext cx="7557654" cy="10287000"/>
            <a:chOff x="0" y="0"/>
            <a:chExt cx="2556540" cy="3479800"/>
          </a:xfrm>
        </p:grpSpPr>
        <p:sp>
          <p:nvSpPr>
            <p:cNvPr name="Freeform 3" id="3"/>
            <p:cNvSpPr/>
            <p:nvPr/>
          </p:nvSpPr>
          <p:spPr>
            <a:xfrm flipH="false" flipV="false" rot="0">
              <a:off x="0" y="0"/>
              <a:ext cx="2556540" cy="3479800"/>
            </a:xfrm>
            <a:custGeom>
              <a:avLst/>
              <a:gdLst/>
              <a:ahLst/>
              <a:cxnLst/>
              <a:rect r="r" b="b" t="t" l="l"/>
              <a:pathLst>
                <a:path h="3479800" w="2556540">
                  <a:moveTo>
                    <a:pt x="2432080" y="3479800"/>
                  </a:moveTo>
                  <a:lnTo>
                    <a:pt x="124460" y="3479800"/>
                  </a:lnTo>
                  <a:cubicBezTo>
                    <a:pt x="55880" y="3479800"/>
                    <a:pt x="0" y="3423920"/>
                    <a:pt x="0" y="3355340"/>
                  </a:cubicBezTo>
                  <a:lnTo>
                    <a:pt x="0" y="124460"/>
                  </a:lnTo>
                  <a:cubicBezTo>
                    <a:pt x="0" y="55880"/>
                    <a:pt x="55880" y="0"/>
                    <a:pt x="124460" y="0"/>
                  </a:cubicBezTo>
                  <a:lnTo>
                    <a:pt x="2432080" y="0"/>
                  </a:lnTo>
                  <a:cubicBezTo>
                    <a:pt x="2500660" y="0"/>
                    <a:pt x="2556540" y="55880"/>
                    <a:pt x="2556540" y="124460"/>
                  </a:cubicBezTo>
                  <a:lnTo>
                    <a:pt x="2556540" y="3355340"/>
                  </a:lnTo>
                  <a:cubicBezTo>
                    <a:pt x="2556540" y="3423920"/>
                    <a:pt x="2500660" y="3479800"/>
                    <a:pt x="2432080" y="3479800"/>
                  </a:cubicBezTo>
                </a:path>
              </a:pathLst>
            </a:custGeom>
            <a:solidFill>
              <a:srgbClr val="4A64B8"/>
            </a:solidFill>
          </p:spPr>
        </p:sp>
      </p:grpSp>
      <p:grpSp>
        <p:nvGrpSpPr>
          <p:cNvPr name="Group 4" id="4"/>
          <p:cNvGrpSpPr/>
          <p:nvPr/>
        </p:nvGrpSpPr>
        <p:grpSpPr>
          <a:xfrm rot="0">
            <a:off x="-1764126" y="5814873"/>
            <a:ext cx="8363635" cy="8363635"/>
            <a:chOff x="0" y="0"/>
            <a:chExt cx="11151514" cy="11151514"/>
          </a:xfrm>
        </p:grpSpPr>
        <p:grpSp>
          <p:nvGrpSpPr>
            <p:cNvPr name="Group 5" id="5"/>
            <p:cNvGrpSpPr/>
            <p:nvPr/>
          </p:nvGrpSpPr>
          <p:grpSpPr>
            <a:xfrm rot="0">
              <a:off x="0" y="0"/>
              <a:ext cx="11151514" cy="11151514"/>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nvGrpSpPr>
            <p:cNvPr name="Group 7" id="7"/>
            <p:cNvGrpSpPr/>
            <p:nvPr/>
          </p:nvGrpSpPr>
          <p:grpSpPr>
            <a:xfrm rot="0">
              <a:off x="1021875" y="1021875"/>
              <a:ext cx="9107765" cy="9107765"/>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path>
                </a:pathLst>
              </a:custGeom>
              <a:solidFill>
                <a:srgbClr val="FFFFFF">
                  <a:alpha val="9804"/>
                </a:srgbClr>
              </a:solidFill>
            </p:spPr>
          </p:sp>
        </p:grpSp>
      </p:grpSp>
      <p:sp>
        <p:nvSpPr>
          <p:cNvPr name="Freeform 9" id="9"/>
          <p:cNvSpPr/>
          <p:nvPr/>
        </p:nvSpPr>
        <p:spPr>
          <a:xfrm flipH="false" flipV="false" rot="0">
            <a:off x="1232961" y="5569414"/>
            <a:ext cx="4273860" cy="6105514"/>
          </a:xfrm>
          <a:custGeom>
            <a:avLst/>
            <a:gdLst/>
            <a:ahLst/>
            <a:cxnLst/>
            <a:rect r="r" b="b" t="t" l="l"/>
            <a:pathLst>
              <a:path h="6105514" w="4273860">
                <a:moveTo>
                  <a:pt x="0" y="0"/>
                </a:moveTo>
                <a:lnTo>
                  <a:pt x="4273860" y="0"/>
                </a:lnTo>
                <a:lnTo>
                  <a:pt x="4273860" y="6105515"/>
                </a:lnTo>
                <a:lnTo>
                  <a:pt x="0" y="61055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814406" y="650293"/>
            <a:ext cx="4826257" cy="1948536"/>
          </a:xfrm>
          <a:prstGeom prst="rect">
            <a:avLst/>
          </a:prstGeom>
        </p:spPr>
        <p:txBody>
          <a:bodyPr anchor="t" rtlCol="false" tIns="0" lIns="0" bIns="0" rIns="0">
            <a:spAutoFit/>
          </a:bodyPr>
          <a:lstStyle/>
          <a:p>
            <a:pPr>
              <a:lnSpc>
                <a:spcPts val="7680"/>
              </a:lnSpc>
            </a:pPr>
            <a:r>
              <a:rPr lang="en-US" sz="6400">
                <a:solidFill>
                  <a:srgbClr val="F5F5EF"/>
                </a:solidFill>
                <a:latin typeface="Now Bold"/>
              </a:rPr>
              <a:t>Target Market</a:t>
            </a:r>
          </a:p>
        </p:txBody>
      </p:sp>
      <p:grpSp>
        <p:nvGrpSpPr>
          <p:cNvPr name="Group 11" id="11"/>
          <p:cNvGrpSpPr/>
          <p:nvPr/>
        </p:nvGrpSpPr>
        <p:grpSpPr>
          <a:xfrm rot="0">
            <a:off x="6770665" y="293530"/>
            <a:ext cx="9737919" cy="2551396"/>
            <a:chOff x="0" y="0"/>
            <a:chExt cx="3294061" cy="863065"/>
          </a:xfrm>
        </p:grpSpPr>
        <p:sp>
          <p:nvSpPr>
            <p:cNvPr name="Freeform 12" id="12"/>
            <p:cNvSpPr/>
            <p:nvPr/>
          </p:nvSpPr>
          <p:spPr>
            <a:xfrm flipH="false" flipV="false" rot="0">
              <a:off x="0" y="0"/>
              <a:ext cx="3294062" cy="863065"/>
            </a:xfrm>
            <a:custGeom>
              <a:avLst/>
              <a:gdLst/>
              <a:ahLst/>
              <a:cxnLst/>
              <a:rect r="r" b="b" t="t" l="l"/>
              <a:pathLst>
                <a:path h="863065" w="3294062">
                  <a:moveTo>
                    <a:pt x="3169601" y="863065"/>
                  </a:moveTo>
                  <a:lnTo>
                    <a:pt x="124460" y="863065"/>
                  </a:lnTo>
                  <a:cubicBezTo>
                    <a:pt x="55880" y="863065"/>
                    <a:pt x="0" y="807185"/>
                    <a:pt x="0" y="738605"/>
                  </a:cubicBezTo>
                  <a:lnTo>
                    <a:pt x="0" y="124460"/>
                  </a:lnTo>
                  <a:cubicBezTo>
                    <a:pt x="0" y="55880"/>
                    <a:pt x="55880" y="0"/>
                    <a:pt x="124460" y="0"/>
                  </a:cubicBezTo>
                  <a:lnTo>
                    <a:pt x="3169601" y="0"/>
                  </a:lnTo>
                  <a:cubicBezTo>
                    <a:pt x="3238181" y="0"/>
                    <a:pt x="3294062" y="55880"/>
                    <a:pt x="3294062" y="124460"/>
                  </a:cubicBezTo>
                  <a:lnTo>
                    <a:pt x="3294062" y="738605"/>
                  </a:lnTo>
                  <a:cubicBezTo>
                    <a:pt x="3294062" y="807185"/>
                    <a:pt x="3238181" y="863065"/>
                    <a:pt x="3169601" y="863065"/>
                  </a:cubicBezTo>
                </a:path>
              </a:pathLst>
            </a:custGeom>
            <a:solidFill>
              <a:srgbClr val="09427D"/>
            </a:solidFill>
          </p:spPr>
        </p:sp>
      </p:grpSp>
      <p:sp>
        <p:nvSpPr>
          <p:cNvPr name="TextBox 13" id="13"/>
          <p:cNvSpPr txBox="true"/>
          <p:nvPr/>
        </p:nvSpPr>
        <p:spPr>
          <a:xfrm rot="0">
            <a:off x="8045313" y="670084"/>
            <a:ext cx="5275936" cy="356235"/>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Now Bold"/>
              </a:rPr>
              <a:t> Institusi Tingkat Atas </a:t>
            </a:r>
          </a:p>
        </p:txBody>
      </p:sp>
      <p:sp>
        <p:nvSpPr>
          <p:cNvPr name="TextBox 14" id="14"/>
          <p:cNvSpPr txBox="true"/>
          <p:nvPr/>
        </p:nvSpPr>
        <p:spPr>
          <a:xfrm rot="0">
            <a:off x="8045313" y="1208836"/>
            <a:ext cx="7617248" cy="124968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FFFFF"/>
                </a:solidFill>
                <a:latin typeface="Now"/>
              </a:rPr>
              <a:t>Rumah sakit dan klinik yang didanai dengan baik  </a:t>
            </a:r>
          </a:p>
          <a:p>
            <a:pPr marL="388620" indent="-194310" lvl="1">
              <a:lnSpc>
                <a:spcPts val="2520"/>
              </a:lnSpc>
              <a:spcBef>
                <a:spcPct val="0"/>
              </a:spcBef>
              <a:buFont typeface="Arial"/>
              <a:buChar char="•"/>
            </a:pPr>
            <a:r>
              <a:rPr lang="en-US" sz="1800">
                <a:solidFill>
                  <a:srgbClr val="FFFFFF"/>
                </a:solidFill>
                <a:latin typeface="Now"/>
              </a:rPr>
              <a:t>Institusi ini </a:t>
            </a:r>
            <a:r>
              <a:rPr lang="en-US" sz="1800">
                <a:solidFill>
                  <a:srgbClr val="FFFFFF"/>
                </a:solidFill>
                <a:latin typeface="Now"/>
              </a:rPr>
              <a:t>akan memiliki sumber daya untuk berinvestasi dalam alat analitik prediktif canggih dan lebih mungkin menjadi pengguna awal.</a:t>
            </a:r>
          </a:p>
        </p:txBody>
      </p:sp>
      <p:grpSp>
        <p:nvGrpSpPr>
          <p:cNvPr name="Group 15" id="15"/>
          <p:cNvGrpSpPr/>
          <p:nvPr/>
        </p:nvGrpSpPr>
        <p:grpSpPr>
          <a:xfrm rot="0">
            <a:off x="6770665" y="3208070"/>
            <a:ext cx="9737919" cy="3125808"/>
            <a:chOff x="0" y="0"/>
            <a:chExt cx="3294061" cy="1057372"/>
          </a:xfrm>
        </p:grpSpPr>
        <p:sp>
          <p:nvSpPr>
            <p:cNvPr name="Freeform 16" id="16"/>
            <p:cNvSpPr/>
            <p:nvPr/>
          </p:nvSpPr>
          <p:spPr>
            <a:xfrm flipH="false" flipV="false" rot="0">
              <a:off x="0" y="0"/>
              <a:ext cx="3294062" cy="1057372"/>
            </a:xfrm>
            <a:custGeom>
              <a:avLst/>
              <a:gdLst/>
              <a:ahLst/>
              <a:cxnLst/>
              <a:rect r="r" b="b" t="t" l="l"/>
              <a:pathLst>
                <a:path h="1057372" w="3294062">
                  <a:moveTo>
                    <a:pt x="3169601" y="1057372"/>
                  </a:moveTo>
                  <a:lnTo>
                    <a:pt x="124460" y="1057372"/>
                  </a:lnTo>
                  <a:cubicBezTo>
                    <a:pt x="55880" y="1057372"/>
                    <a:pt x="0" y="1001492"/>
                    <a:pt x="0" y="932912"/>
                  </a:cubicBezTo>
                  <a:lnTo>
                    <a:pt x="0" y="124460"/>
                  </a:lnTo>
                  <a:cubicBezTo>
                    <a:pt x="0" y="55880"/>
                    <a:pt x="55880" y="0"/>
                    <a:pt x="124460" y="0"/>
                  </a:cubicBezTo>
                  <a:lnTo>
                    <a:pt x="3169601" y="0"/>
                  </a:lnTo>
                  <a:cubicBezTo>
                    <a:pt x="3238181" y="0"/>
                    <a:pt x="3294062" y="55880"/>
                    <a:pt x="3294062" y="124460"/>
                  </a:cubicBezTo>
                  <a:lnTo>
                    <a:pt x="3294062" y="932912"/>
                  </a:lnTo>
                  <a:cubicBezTo>
                    <a:pt x="3294062" y="1001492"/>
                    <a:pt x="3238181" y="1057372"/>
                    <a:pt x="3169601" y="1057372"/>
                  </a:cubicBezTo>
                </a:path>
              </a:pathLst>
            </a:custGeom>
            <a:solidFill>
              <a:srgbClr val="162942"/>
            </a:solidFill>
          </p:spPr>
        </p:sp>
      </p:grpSp>
      <p:sp>
        <p:nvSpPr>
          <p:cNvPr name="TextBox 17" id="17"/>
          <p:cNvSpPr txBox="true"/>
          <p:nvPr/>
        </p:nvSpPr>
        <p:spPr>
          <a:xfrm rot="0">
            <a:off x="8045313" y="3512029"/>
            <a:ext cx="6194418"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Now Bold"/>
              </a:rPr>
              <a:t>Institusi Menengah Kebawah</a:t>
            </a:r>
          </a:p>
        </p:txBody>
      </p:sp>
      <p:sp>
        <p:nvSpPr>
          <p:cNvPr name="TextBox 18" id="18"/>
          <p:cNvSpPr txBox="true"/>
          <p:nvPr/>
        </p:nvSpPr>
        <p:spPr>
          <a:xfrm rot="0">
            <a:off x="8045313" y="4208783"/>
            <a:ext cx="7617248" cy="156400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FFFFF"/>
                </a:solidFill>
                <a:latin typeface="Now"/>
              </a:rPr>
              <a:t>Lebih fokus untuk bertujuan mengimplementasikan solusi yang cost-effective dan memberikan hasil yang tangible dengan investasi yang tidak terlalu tinggi. </a:t>
            </a:r>
          </a:p>
          <a:p>
            <a:pPr algn="l" marL="388620" indent="-194310" lvl="1">
              <a:lnSpc>
                <a:spcPts val="2520"/>
              </a:lnSpc>
              <a:spcBef>
                <a:spcPct val="0"/>
              </a:spcBef>
              <a:buFont typeface="Arial"/>
              <a:buChar char="•"/>
            </a:pPr>
            <a:r>
              <a:rPr lang="en-US" sz="1800">
                <a:solidFill>
                  <a:srgbClr val="FFFFFF"/>
                </a:solidFill>
                <a:latin typeface="Now"/>
              </a:rPr>
              <a:t>Implementasi tiered pricing atau subscription model setelah aplikasi dirilis secara umum untuk bisnis</a:t>
            </a:r>
          </a:p>
        </p:txBody>
      </p:sp>
      <p:grpSp>
        <p:nvGrpSpPr>
          <p:cNvPr name="Group 19" id="19"/>
          <p:cNvGrpSpPr/>
          <p:nvPr/>
        </p:nvGrpSpPr>
        <p:grpSpPr>
          <a:xfrm rot="0">
            <a:off x="6770665" y="6667253"/>
            <a:ext cx="9737919" cy="3476216"/>
            <a:chOff x="0" y="0"/>
            <a:chExt cx="3294061" cy="1175905"/>
          </a:xfrm>
        </p:grpSpPr>
        <p:sp>
          <p:nvSpPr>
            <p:cNvPr name="Freeform 20" id="20"/>
            <p:cNvSpPr/>
            <p:nvPr/>
          </p:nvSpPr>
          <p:spPr>
            <a:xfrm flipH="false" flipV="false" rot="0">
              <a:off x="0" y="0"/>
              <a:ext cx="3294062" cy="1175905"/>
            </a:xfrm>
            <a:custGeom>
              <a:avLst/>
              <a:gdLst/>
              <a:ahLst/>
              <a:cxnLst/>
              <a:rect r="r" b="b" t="t" l="l"/>
              <a:pathLst>
                <a:path h="1175905" w="3294062">
                  <a:moveTo>
                    <a:pt x="3169601" y="1175905"/>
                  </a:moveTo>
                  <a:lnTo>
                    <a:pt x="124460" y="1175905"/>
                  </a:lnTo>
                  <a:cubicBezTo>
                    <a:pt x="55880" y="1175905"/>
                    <a:pt x="0" y="1120025"/>
                    <a:pt x="0" y="1051445"/>
                  </a:cubicBezTo>
                  <a:lnTo>
                    <a:pt x="0" y="124460"/>
                  </a:lnTo>
                  <a:cubicBezTo>
                    <a:pt x="0" y="55880"/>
                    <a:pt x="55880" y="0"/>
                    <a:pt x="124460" y="0"/>
                  </a:cubicBezTo>
                  <a:lnTo>
                    <a:pt x="3169601" y="0"/>
                  </a:lnTo>
                  <a:cubicBezTo>
                    <a:pt x="3238181" y="0"/>
                    <a:pt x="3294062" y="55880"/>
                    <a:pt x="3294062" y="124460"/>
                  </a:cubicBezTo>
                  <a:lnTo>
                    <a:pt x="3294062" y="1051445"/>
                  </a:lnTo>
                  <a:cubicBezTo>
                    <a:pt x="3294062" y="1120025"/>
                    <a:pt x="3238181" y="1175905"/>
                    <a:pt x="3169601" y="1175905"/>
                  </a:cubicBezTo>
                </a:path>
              </a:pathLst>
            </a:custGeom>
            <a:solidFill>
              <a:srgbClr val="09427D"/>
            </a:solidFill>
          </p:spPr>
        </p:sp>
      </p:grpSp>
      <p:sp>
        <p:nvSpPr>
          <p:cNvPr name="TextBox 21" id="21"/>
          <p:cNvSpPr txBox="true"/>
          <p:nvPr/>
        </p:nvSpPr>
        <p:spPr>
          <a:xfrm rot="0">
            <a:off x="8045313" y="7170067"/>
            <a:ext cx="6808722" cy="35623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FFFFF"/>
                </a:solidFill>
                <a:latin typeface="Now Bold"/>
              </a:rPr>
              <a:t>Lembaga Kesehatan dan Rumah Sakit Umum</a:t>
            </a:r>
          </a:p>
        </p:txBody>
      </p:sp>
      <p:sp>
        <p:nvSpPr>
          <p:cNvPr name="TextBox 22" id="22"/>
          <p:cNvSpPr txBox="true"/>
          <p:nvPr/>
        </p:nvSpPr>
        <p:spPr>
          <a:xfrm rot="0">
            <a:off x="7831000" y="8021602"/>
            <a:ext cx="7617248" cy="156400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FFFFFF"/>
                </a:solidFill>
                <a:latin typeface="Now"/>
              </a:rPr>
              <a:t>Melayani segmen populasi yang besar dan sering kali menghadapi kendala sumber daya yang signifikan. </a:t>
            </a:r>
          </a:p>
          <a:p>
            <a:pPr algn="l" marL="388620" indent="-194310" lvl="1">
              <a:lnSpc>
                <a:spcPts val="2520"/>
              </a:lnSpc>
              <a:spcBef>
                <a:spcPct val="0"/>
              </a:spcBef>
              <a:buFont typeface="Arial"/>
              <a:buChar char="•"/>
            </a:pPr>
            <a:r>
              <a:rPr lang="en-US" sz="1800">
                <a:solidFill>
                  <a:srgbClr val="FFFFFF"/>
                </a:solidFill>
                <a:latin typeface="Now"/>
              </a:rPr>
              <a:t>Mengarah pada penghematan biaya yang substansial dan hasil yang lebih baik bagi pasien, menjadikan PatientPrePro sebagai solusi yang menarik.</a:t>
            </a:r>
          </a:p>
        </p:txBody>
      </p:sp>
      <p:sp>
        <p:nvSpPr>
          <p:cNvPr name="TextBox 23" id="23"/>
          <p:cNvSpPr txBox="true"/>
          <p:nvPr/>
        </p:nvSpPr>
        <p:spPr>
          <a:xfrm rot="0">
            <a:off x="773245" y="2806826"/>
            <a:ext cx="5193292" cy="2585085"/>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F5F5EF"/>
                </a:solidFill>
                <a:latin typeface="Now"/>
              </a:rPr>
              <a:t>Target utama untuk PatientRePro adalah lembaga perawatan kesehatan. Strategi yang berbeda akan diterapkan untuk lembaga perawatan kesehatan tingkat atas dan lembaga perawatan kesehatan berpendapatan menengah-kebawah.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DAFtUUMdzH8</dc:identifier>
  <dcterms:modified xsi:type="dcterms:W3CDTF">2011-08-01T06:04:30Z</dcterms:modified>
  <cp:revision>1</cp:revision>
  <dc:title>PatientPrePro - Compfest AIC</dc:title>
</cp:coreProperties>
</file>